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6" r:id="rId2"/>
    <p:sldId id="284" r:id="rId3"/>
    <p:sldId id="323" r:id="rId4"/>
    <p:sldId id="311" r:id="rId5"/>
    <p:sldId id="299" r:id="rId6"/>
    <p:sldId id="326" r:id="rId7"/>
    <p:sldId id="324" r:id="rId8"/>
    <p:sldId id="312" r:id="rId9"/>
    <p:sldId id="325" r:id="rId10"/>
    <p:sldId id="327" r:id="rId11"/>
    <p:sldId id="328" r:id="rId12"/>
    <p:sldId id="333" r:id="rId13"/>
    <p:sldId id="329" r:id="rId14"/>
    <p:sldId id="330" r:id="rId15"/>
    <p:sldId id="331" r:id="rId16"/>
    <p:sldId id="332" r:id="rId17"/>
    <p:sldId id="29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649C6-B367-4ED5-A2CB-B8164EFDAB77}" v="10" dt="2024-03-06T15:36:09.192"/>
    <p1510:client id="{FCDEE704-80E4-4B16-BDBF-91D64651A265}" v="4" dt="2024-03-06T15:33:26.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3004" autoAdjust="0"/>
  </p:normalViewPr>
  <p:slideViewPr>
    <p:cSldViewPr snapToGrid="0">
      <p:cViewPr varScale="1">
        <p:scale>
          <a:sx n="61" d="100"/>
          <a:sy n="61" d="100"/>
        </p:scale>
        <p:origin x="118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 Henry" clId="Web-{FCDEE704-80E4-4B16-BDBF-91D64651A265}"/>
    <pc:docChg chg="modSld">
      <pc:chgData name="Heath Henry" userId="" providerId="" clId="Web-{FCDEE704-80E4-4B16-BDBF-91D64651A265}" dt="2024-03-06T15:33:16.288" v="2" actId="20577"/>
      <pc:docMkLst>
        <pc:docMk/>
      </pc:docMkLst>
      <pc:sldChg chg="modSp">
        <pc:chgData name="Heath Henry" userId="" providerId="" clId="Web-{FCDEE704-80E4-4B16-BDBF-91D64651A265}" dt="2024-03-06T15:33:16.288" v="2" actId="20577"/>
        <pc:sldMkLst>
          <pc:docMk/>
          <pc:sldMk cId="67024823" sldId="332"/>
        </pc:sldMkLst>
        <pc:spChg chg="mod">
          <ac:chgData name="Heath Henry" userId="" providerId="" clId="Web-{FCDEE704-80E4-4B16-BDBF-91D64651A265}" dt="2024-03-06T15:33:16.288" v="2" actId="20577"/>
          <ac:spMkLst>
            <pc:docMk/>
            <pc:sldMk cId="67024823" sldId="332"/>
            <ac:spMk id="4" creationId="{86830840-7A8A-04F0-0964-576C7842F7D2}"/>
          </ac:spMkLst>
        </pc:spChg>
      </pc:sldChg>
    </pc:docChg>
  </pc:docChgLst>
  <pc:docChgLst>
    <pc:chgData name="Heath Henry" clId="Web-{131649C6-B367-4ED5-A2CB-B8164EFDAB77}"/>
    <pc:docChg chg="modSld">
      <pc:chgData name="Heath Henry" userId="" providerId="" clId="Web-{131649C6-B367-4ED5-A2CB-B8164EFDAB77}" dt="2024-03-06T15:36:09.192" v="9" actId="20577"/>
      <pc:docMkLst>
        <pc:docMk/>
      </pc:docMkLst>
      <pc:sldChg chg="modSp">
        <pc:chgData name="Heath Henry" userId="" providerId="" clId="Web-{131649C6-B367-4ED5-A2CB-B8164EFDAB77}" dt="2024-03-06T15:36:09.192" v="9" actId="20577"/>
        <pc:sldMkLst>
          <pc:docMk/>
          <pc:sldMk cId="67024823" sldId="332"/>
        </pc:sldMkLst>
        <pc:spChg chg="mod">
          <ac:chgData name="Heath Henry" userId="" providerId="" clId="Web-{131649C6-B367-4ED5-A2CB-B8164EFDAB77}" dt="2024-03-06T15:36:09.192" v="9" actId="20577"/>
          <ac:spMkLst>
            <pc:docMk/>
            <pc:sldMk cId="67024823" sldId="332"/>
            <ac:spMk id="4" creationId="{86830840-7A8A-04F0-0964-576C7842F7D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Average2</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93A7-4A8A-B4B8-DE6A6F273215}"/>
              </c:ext>
            </c:extLst>
          </c:dPt>
          <c:dPt>
            <c:idx val="1"/>
            <c:invertIfNegative val="0"/>
            <c:bubble3D val="0"/>
            <c:spPr>
              <a:solidFill>
                <a:srgbClr val="DC4405"/>
              </a:solidFill>
              <a:ln>
                <a:noFill/>
              </a:ln>
              <a:effectLst/>
            </c:spPr>
            <c:extLst>
              <c:ext xmlns:c16="http://schemas.microsoft.com/office/drawing/2014/chart" uri="{C3380CC4-5D6E-409C-BE32-E72D297353CC}">
                <c16:uniqueId val="{00000000-5EF3-46D8-8B6C-21A3FA57B6D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Sheet1!$D$2:$D$3</c:f>
              <c:numCache>
                <c:formatCode>General</c:formatCode>
                <c:ptCount val="2"/>
                <c:pt idx="0">
                  <c:v>2021</c:v>
                </c:pt>
                <c:pt idx="1">
                  <c:v>2023</c:v>
                </c:pt>
              </c:numCache>
            </c:numRef>
          </c:cat>
          <c:val>
            <c:numRef>
              <c:f>Sheet1!$E$2:$E$3</c:f>
              <c:numCache>
                <c:formatCode>General</c:formatCode>
                <c:ptCount val="2"/>
                <c:pt idx="0">
                  <c:v>3.24</c:v>
                </c:pt>
                <c:pt idx="1">
                  <c:v>3.33</c:v>
                </c:pt>
              </c:numCache>
            </c:numRef>
          </c:val>
          <c:extLst>
            <c:ext xmlns:c16="http://schemas.microsoft.com/office/drawing/2014/chart" uri="{C3380CC4-5D6E-409C-BE32-E72D297353CC}">
              <c16:uniqueId val="{00000000-E012-4FE1-B49C-97D5653ED99F}"/>
            </c:ext>
          </c:extLst>
        </c:ser>
        <c:dLbls>
          <c:dLblPos val="outEnd"/>
          <c:showLegendKey val="0"/>
          <c:showVal val="1"/>
          <c:showCatName val="0"/>
          <c:showSerName val="0"/>
          <c:showPercent val="0"/>
          <c:showBubbleSize val="0"/>
        </c:dLbls>
        <c:gapWidth val="145"/>
        <c:axId val="1724185567"/>
        <c:axId val="1182737231"/>
      </c:barChart>
      <c:catAx>
        <c:axId val="17241855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182737231"/>
        <c:crosses val="autoZero"/>
        <c:auto val="0"/>
        <c:lblAlgn val="ctr"/>
        <c:lblOffset val="100"/>
        <c:noMultiLvlLbl val="0"/>
      </c:catAx>
      <c:valAx>
        <c:axId val="1182737231"/>
        <c:scaling>
          <c:orientation val="minMax"/>
          <c:max val="4"/>
          <c:min val="0"/>
        </c:scaling>
        <c:delete val="0"/>
        <c:axPos val="l"/>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t>Ranking</a:t>
                </a:r>
              </a:p>
            </c:rich>
          </c:tx>
          <c:layout>
            <c:manualLayout>
              <c:xMode val="edge"/>
              <c:yMode val="edge"/>
              <c:x val="1.3981852766136173E-2"/>
              <c:y val="0.35121247378066572"/>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2418556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v>
                </c:pt>
                <c:pt idx="1">
                  <c:v>B</c:v>
                </c:pt>
                <c:pt idx="2">
                  <c:v>C</c:v>
                </c:pt>
                <c:pt idx="3">
                  <c:v>D</c:v>
                </c:pt>
                <c:pt idx="4">
                  <c:v>E</c:v>
                </c:pt>
                <c:pt idx="5">
                  <c:v>F</c:v>
                </c:pt>
                <c:pt idx="6">
                  <c:v>G</c:v>
                </c:pt>
                <c:pt idx="7">
                  <c:v>H</c:v>
                </c:pt>
              </c:strCache>
            </c:strRef>
          </c:cat>
          <c:val>
            <c:numRef>
              <c:f>Sheet1!$B$2:$B$9</c:f>
              <c:numCache>
                <c:formatCode>General</c:formatCode>
                <c:ptCount val="8"/>
                <c:pt idx="0">
                  <c:v>3.67</c:v>
                </c:pt>
                <c:pt idx="1">
                  <c:v>3.24</c:v>
                </c:pt>
                <c:pt idx="2">
                  <c:v>3.39</c:v>
                </c:pt>
                <c:pt idx="3">
                  <c:v>3.25</c:v>
                </c:pt>
                <c:pt idx="4">
                  <c:v>3.45</c:v>
                </c:pt>
                <c:pt idx="5">
                  <c:v>3.17</c:v>
                </c:pt>
                <c:pt idx="6">
                  <c:v>2.54</c:v>
                </c:pt>
                <c:pt idx="7">
                  <c:v>2.99</c:v>
                </c:pt>
              </c:numCache>
            </c:numRef>
          </c:val>
          <c:extLst>
            <c:ext xmlns:c16="http://schemas.microsoft.com/office/drawing/2014/chart" uri="{C3380CC4-5D6E-409C-BE32-E72D297353CC}">
              <c16:uniqueId val="{00000000-E012-4FE1-B49C-97D5653ED99F}"/>
            </c:ext>
          </c:extLst>
        </c:ser>
        <c:ser>
          <c:idx val="1"/>
          <c:order val="1"/>
          <c:tx>
            <c:strRef>
              <c:f>Sheet1!$C$1</c:f>
              <c:strCache>
                <c:ptCount val="1"/>
                <c:pt idx="0">
                  <c:v>2023</c:v>
                </c:pt>
              </c:strCache>
            </c:strRef>
          </c:tx>
          <c:spPr>
            <a:solidFill>
              <a:srgbClr val="DC440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v>
                </c:pt>
                <c:pt idx="1">
                  <c:v>B</c:v>
                </c:pt>
                <c:pt idx="2">
                  <c:v>C</c:v>
                </c:pt>
                <c:pt idx="3">
                  <c:v>D</c:v>
                </c:pt>
                <c:pt idx="4">
                  <c:v>E</c:v>
                </c:pt>
                <c:pt idx="5">
                  <c:v>F</c:v>
                </c:pt>
                <c:pt idx="6">
                  <c:v>G</c:v>
                </c:pt>
                <c:pt idx="7">
                  <c:v>H</c:v>
                </c:pt>
              </c:strCache>
            </c:strRef>
          </c:cat>
          <c:val>
            <c:numRef>
              <c:f>Sheet1!$C$2:$C$9</c:f>
              <c:numCache>
                <c:formatCode>General</c:formatCode>
                <c:ptCount val="8"/>
                <c:pt idx="0">
                  <c:v>3.73</c:v>
                </c:pt>
                <c:pt idx="1">
                  <c:v>3.27</c:v>
                </c:pt>
                <c:pt idx="2">
                  <c:v>3.39</c:v>
                </c:pt>
                <c:pt idx="3">
                  <c:v>3.48</c:v>
                </c:pt>
                <c:pt idx="4">
                  <c:v>3.39</c:v>
                </c:pt>
                <c:pt idx="5">
                  <c:v>3.09</c:v>
                </c:pt>
                <c:pt idx="6">
                  <c:v>2.85</c:v>
                </c:pt>
                <c:pt idx="7">
                  <c:v>3.01</c:v>
                </c:pt>
              </c:numCache>
            </c:numRef>
          </c:val>
          <c:extLst>
            <c:ext xmlns:c16="http://schemas.microsoft.com/office/drawing/2014/chart" uri="{C3380CC4-5D6E-409C-BE32-E72D297353CC}">
              <c16:uniqueId val="{00000001-E012-4FE1-B49C-97D5653ED99F}"/>
            </c:ext>
          </c:extLst>
        </c:ser>
        <c:dLbls>
          <c:dLblPos val="outEnd"/>
          <c:showLegendKey val="0"/>
          <c:showVal val="1"/>
          <c:showCatName val="0"/>
          <c:showSerName val="0"/>
          <c:showPercent val="0"/>
          <c:showBubbleSize val="0"/>
        </c:dLbls>
        <c:gapWidth val="100"/>
        <c:axId val="1724185567"/>
        <c:axId val="1182737231"/>
      </c:barChart>
      <c:catAx>
        <c:axId val="1724185567"/>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t>Assessment</a:t>
                </a:r>
                <a:r>
                  <a:rPr lang="en-US" sz="1500" b="1" baseline="0" dirty="0"/>
                  <a:t> Category</a:t>
                </a:r>
                <a:endParaRPr lang="en-US" sz="1500" b="1" dirty="0"/>
              </a:p>
            </c:rich>
          </c:tx>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2737231"/>
        <c:crosses val="autoZero"/>
        <c:auto val="0"/>
        <c:lblAlgn val="ctr"/>
        <c:lblOffset val="100"/>
        <c:noMultiLvlLbl val="0"/>
      </c:catAx>
      <c:valAx>
        <c:axId val="1182737231"/>
        <c:scaling>
          <c:orientation val="minMax"/>
          <c:max val="4"/>
        </c:scaling>
        <c:delete val="0"/>
        <c:axPos val="l"/>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t>Ranking</a:t>
                </a:r>
              </a:p>
            </c:rich>
          </c:tx>
          <c:layout>
            <c:manualLayout>
              <c:xMode val="edge"/>
              <c:yMode val="edge"/>
              <c:x val="1.284039134568528E-2"/>
              <c:y val="0.35121247966878599"/>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24185567"/>
        <c:crosses val="autoZero"/>
        <c:crossBetween val="between"/>
        <c:majorUnit val="1"/>
      </c:valAx>
      <c:spPr>
        <a:noFill/>
        <a:ln>
          <a:noFill/>
        </a:ln>
        <a:effectLst/>
      </c:spPr>
    </c:plotArea>
    <c:legend>
      <c:legendPos val="r"/>
      <c:layout>
        <c:manualLayout>
          <c:xMode val="edge"/>
          <c:yMode val="edge"/>
          <c:x val="0.90044546557858929"/>
          <c:y val="4.9315032909591536E-2"/>
          <c:w val="7.6121037855042012E-2"/>
          <c:h val="0.11019138316195835"/>
        </c:manualLayout>
      </c:layout>
      <c:overlay val="1"/>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Assessment outcomes and benchmarks are consistent across multiple campuses/modalities</c:v>
                </c:pt>
                <c:pt idx="1">
                  <c:v>Assessment data tracking and reporting across locations/modalities</c:v>
                </c:pt>
              </c:strCache>
            </c:strRef>
          </c:cat>
          <c:val>
            <c:numRef>
              <c:f>Sheet1!$B$2:$B$3</c:f>
              <c:numCache>
                <c:formatCode>General</c:formatCode>
                <c:ptCount val="2"/>
                <c:pt idx="0">
                  <c:v>3.51</c:v>
                </c:pt>
                <c:pt idx="1">
                  <c:v>3.29</c:v>
                </c:pt>
              </c:numCache>
            </c:numRef>
          </c:val>
          <c:extLst>
            <c:ext xmlns:c16="http://schemas.microsoft.com/office/drawing/2014/chart" uri="{C3380CC4-5D6E-409C-BE32-E72D297353CC}">
              <c16:uniqueId val="{00000000-E012-4FE1-B49C-97D5653ED99F}"/>
            </c:ext>
          </c:extLst>
        </c:ser>
        <c:ser>
          <c:idx val="1"/>
          <c:order val="1"/>
          <c:tx>
            <c:strRef>
              <c:f>Sheet1!$C$1</c:f>
              <c:strCache>
                <c:ptCount val="1"/>
                <c:pt idx="0">
                  <c:v>2023</c:v>
                </c:pt>
              </c:strCache>
            </c:strRef>
          </c:tx>
          <c:spPr>
            <a:solidFill>
              <a:srgbClr val="DC4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Assessment outcomes and benchmarks are consistent across multiple campuses/modalities</c:v>
                </c:pt>
                <c:pt idx="1">
                  <c:v>Assessment data tracking and reporting across locations/modalities</c:v>
                </c:pt>
              </c:strCache>
            </c:strRef>
          </c:cat>
          <c:val>
            <c:numRef>
              <c:f>Sheet1!$C$2:$C$3</c:f>
              <c:numCache>
                <c:formatCode>General</c:formatCode>
                <c:ptCount val="2"/>
                <c:pt idx="0">
                  <c:v>3.99</c:v>
                </c:pt>
                <c:pt idx="1">
                  <c:v>3.48</c:v>
                </c:pt>
              </c:numCache>
            </c:numRef>
          </c:val>
          <c:extLst>
            <c:ext xmlns:c16="http://schemas.microsoft.com/office/drawing/2014/chart" uri="{C3380CC4-5D6E-409C-BE32-E72D297353CC}">
              <c16:uniqueId val="{00000000-3C13-4BD4-9636-4F626D9C0661}"/>
            </c:ext>
          </c:extLst>
        </c:ser>
        <c:dLbls>
          <c:dLblPos val="outEnd"/>
          <c:showLegendKey val="0"/>
          <c:showVal val="1"/>
          <c:showCatName val="0"/>
          <c:showSerName val="0"/>
          <c:showPercent val="0"/>
          <c:showBubbleSize val="0"/>
        </c:dLbls>
        <c:gapWidth val="145"/>
        <c:axId val="1724185567"/>
        <c:axId val="1182737231"/>
      </c:barChart>
      <c:catAx>
        <c:axId val="1724185567"/>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t>Assessment</a:t>
                </a:r>
                <a:r>
                  <a:rPr lang="en-US" sz="1500" b="1" baseline="0" dirty="0"/>
                  <a:t> Category</a:t>
                </a:r>
                <a:endParaRPr lang="en-US" sz="1500" b="1" dirty="0"/>
              </a:p>
            </c:rich>
          </c:tx>
          <c:layout>
            <c:manualLayout>
              <c:xMode val="edge"/>
              <c:yMode val="edge"/>
              <c:x val="0.41422862696279206"/>
              <c:y val="0.92493738957147886"/>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2737231"/>
        <c:crosses val="autoZero"/>
        <c:auto val="0"/>
        <c:lblAlgn val="ctr"/>
        <c:lblOffset val="100"/>
        <c:noMultiLvlLbl val="0"/>
      </c:catAx>
      <c:valAx>
        <c:axId val="1182737231"/>
        <c:scaling>
          <c:orientation val="minMax"/>
          <c:max val="4"/>
        </c:scaling>
        <c:delete val="0"/>
        <c:axPos val="l"/>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t>Ranking</a:t>
                </a:r>
              </a:p>
            </c:rich>
          </c:tx>
          <c:layout>
            <c:manualLayout>
              <c:xMode val="edge"/>
              <c:yMode val="edge"/>
              <c:x val="1.7477315957670218E-2"/>
              <c:y val="0.35121255132489332"/>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24185567"/>
        <c:crosses val="autoZero"/>
        <c:crossBetween val="between"/>
        <c:majorUnit val="1"/>
      </c:valAx>
      <c:spPr>
        <a:noFill/>
        <a:ln>
          <a:noFill/>
        </a:ln>
        <a:effectLst/>
      </c:spPr>
    </c:plotArea>
    <c:legend>
      <c:legendPos val="t"/>
      <c:layout>
        <c:manualLayout>
          <c:xMode val="edge"/>
          <c:yMode val="edge"/>
          <c:x val="0.46174036635206578"/>
          <c:y val="3.7737445667652678E-2"/>
          <c:w val="0.1573168989681778"/>
          <c:h val="5.6354796179573549E-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3/6/2024</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A01FE-D3B9-4D00-974A-12A3EF581E37}" type="slidenum">
              <a:rPr lang="en-US" smtClean="0"/>
              <a:t>2</a:t>
            </a:fld>
            <a:endParaRPr lang="en-US"/>
          </a:p>
        </p:txBody>
      </p:sp>
    </p:spTree>
    <p:extLst>
      <p:ext uri="{BB962C8B-B14F-4D97-AF65-F5344CB8AC3E}">
        <p14:creationId xmlns:p14="http://schemas.microsoft.com/office/powerpoint/2010/main" val="920984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8623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3" r:id="rId31"/>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324" y="1569835"/>
            <a:ext cx="8835957" cy="2387600"/>
          </a:xfrm>
        </p:spPr>
        <p:txBody>
          <a:bodyPr>
            <a:normAutofit/>
          </a:bodyPr>
          <a:lstStyle/>
          <a:p>
            <a:r>
              <a:rPr lang="en-US" sz="5400" dirty="0"/>
              <a:t>UNDERGRADUATE ASSESSMENT UPDATE</a:t>
            </a:r>
          </a:p>
        </p:txBody>
      </p:sp>
      <p:sp>
        <p:nvSpPr>
          <p:cNvPr id="3" name="Subtitle 2"/>
          <p:cNvSpPr>
            <a:spLocks noGrp="1"/>
          </p:cNvSpPr>
          <p:nvPr>
            <p:ph type="subTitle" idx="1"/>
          </p:nvPr>
        </p:nvSpPr>
        <p:spPr>
          <a:xfrm>
            <a:off x="512323" y="4021543"/>
            <a:ext cx="7716253" cy="541945"/>
          </a:xfrm>
        </p:spPr>
        <p:txBody>
          <a:bodyPr/>
          <a:lstStyle/>
          <a:p>
            <a:r>
              <a:rPr lang="en-US" i="1" dirty="0">
                <a:latin typeface="Verdana" charset="0"/>
                <a:ea typeface="Verdana" charset="0"/>
                <a:cs typeface="Verdana" charset="0"/>
              </a:rPr>
              <a:t>Winter 2024</a:t>
            </a:r>
          </a:p>
          <a:p>
            <a:endParaRPr lang="en-US" dirty="0"/>
          </a:p>
        </p:txBody>
      </p:sp>
      <p:sp>
        <p:nvSpPr>
          <p:cNvPr id="4" name="Subtitle 2">
            <a:extLst>
              <a:ext uri="{FF2B5EF4-FFF2-40B4-BE49-F238E27FC236}">
                <a16:creationId xmlns:a16="http://schemas.microsoft.com/office/drawing/2014/main" id="{1E9E9F78-D408-CF34-85B5-257C02816D38}"/>
              </a:ext>
            </a:extLst>
          </p:cNvPr>
          <p:cNvSpPr txBox="1">
            <a:spLocks/>
          </p:cNvSpPr>
          <p:nvPr/>
        </p:nvSpPr>
        <p:spPr>
          <a:xfrm>
            <a:off x="512323" y="4627596"/>
            <a:ext cx="7716253" cy="394071"/>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baseline="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i="1" dirty="0">
              <a:latin typeface="Verdana" charset="0"/>
              <a:ea typeface="Verdana" charset="0"/>
              <a:cs typeface="Verdana" charset="0"/>
            </a:endParaRPr>
          </a:p>
          <a:p>
            <a:endParaRPr lang="en-US" sz="2400" dirty="0"/>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F449-56EB-DAA3-BC56-927BA11451D0}"/>
              </a:ext>
            </a:extLst>
          </p:cNvPr>
          <p:cNvSpPr>
            <a:spLocks noGrp="1"/>
          </p:cNvSpPr>
          <p:nvPr>
            <p:ph type="ctrTitle"/>
          </p:nvPr>
        </p:nvSpPr>
        <p:spPr/>
        <p:txBody>
          <a:bodyPr/>
          <a:lstStyle/>
          <a:p>
            <a:r>
              <a:rPr lang="en-US" dirty="0"/>
              <a:t>Exemplary Samples</a:t>
            </a:r>
          </a:p>
        </p:txBody>
      </p:sp>
      <p:sp>
        <p:nvSpPr>
          <p:cNvPr id="3" name="Subtitle 2">
            <a:extLst>
              <a:ext uri="{FF2B5EF4-FFF2-40B4-BE49-F238E27FC236}">
                <a16:creationId xmlns:a16="http://schemas.microsoft.com/office/drawing/2014/main" id="{6FCB5574-3188-841E-F67F-9ABC0C7F37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447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9740-199F-128D-3854-17D9BCA98C18}"/>
              </a:ext>
            </a:extLst>
          </p:cNvPr>
          <p:cNvSpPr>
            <a:spLocks noGrp="1"/>
          </p:cNvSpPr>
          <p:nvPr>
            <p:ph type="title"/>
          </p:nvPr>
        </p:nvSpPr>
        <p:spPr/>
        <p:txBody>
          <a:bodyPr/>
          <a:lstStyle/>
          <a:p>
            <a:r>
              <a:rPr lang="en-US" dirty="0"/>
              <a:t>Faculty Engagement</a:t>
            </a:r>
          </a:p>
        </p:txBody>
      </p:sp>
      <p:sp>
        <p:nvSpPr>
          <p:cNvPr id="3" name="Picture Placeholder 2">
            <a:extLst>
              <a:ext uri="{FF2B5EF4-FFF2-40B4-BE49-F238E27FC236}">
                <a16:creationId xmlns:a16="http://schemas.microsoft.com/office/drawing/2014/main" id="{D0859B7D-E7C0-1F09-F489-A4592E610075}"/>
              </a:ext>
            </a:extLst>
          </p:cNvPr>
          <p:cNvSpPr>
            <a:spLocks noGrp="1"/>
          </p:cNvSpPr>
          <p:nvPr>
            <p:ph type="pic" sz="quarter" idx="10"/>
          </p:nvPr>
        </p:nvSpPr>
        <p:spPr/>
        <p:txBody>
          <a:bodyPr/>
          <a:lstStyle/>
          <a:p>
            <a:endParaRPr lang="en-US"/>
          </a:p>
        </p:txBody>
      </p:sp>
      <p:sp>
        <p:nvSpPr>
          <p:cNvPr id="4" name="Content Placeholder 3">
            <a:extLst>
              <a:ext uri="{FF2B5EF4-FFF2-40B4-BE49-F238E27FC236}">
                <a16:creationId xmlns:a16="http://schemas.microsoft.com/office/drawing/2014/main" id="{D0E0DA55-A739-DE14-CB0C-05D14C1EFF30}"/>
              </a:ext>
            </a:extLst>
          </p:cNvPr>
          <p:cNvSpPr>
            <a:spLocks noGrp="1"/>
          </p:cNvSpPr>
          <p:nvPr>
            <p:ph idx="1"/>
          </p:nvPr>
        </p:nvSpPr>
        <p:spPr/>
        <p:txBody>
          <a:bodyPr>
            <a:normAutofit/>
          </a:bodyPr>
          <a:lstStyle/>
          <a:p>
            <a:r>
              <a:rPr lang="en-US" sz="2200" dirty="0">
                <a:solidFill>
                  <a:srgbClr val="000000"/>
                </a:solidFill>
                <a:effectLst/>
                <a:ea typeface="Calibri" panose="020F0502020204030204" pitchFamily="34" charset="0"/>
              </a:rPr>
              <a:t>Program faculty provide data and reflection on their teaching and achievement of student learning outcomes each term in the form of Course Summaries.</a:t>
            </a:r>
            <a:r>
              <a:rPr lang="en-US" sz="2200" dirty="0">
                <a:effectLst/>
              </a:rPr>
              <a:t>  These Summaries are scaffolded with open-ended questions to guide faculty to (1) report on the achievement of student outcomes directly; (2) propose changes to student learning outcomes based on student feedback, structural or historical changes (e.g. the COVID pandemic, new regulations or industries); (3) describe any improvements or changes made this term, and; (4) reflect at the program level on how this course relates to prerequisite material (i.e. student preparation) and overarching program-level outcomes. These Summaries are completed individually, but faculty meet in program groups, the School Curriculum Committee and full School faculty meetings as necessary.</a:t>
            </a:r>
            <a:r>
              <a:rPr lang="en-US" sz="2200" dirty="0">
                <a:solidFill>
                  <a:srgbClr val="000000"/>
                </a:solidFill>
                <a:effectLst/>
                <a:ea typeface="Calibri" panose="020F0502020204030204" pitchFamily="34" charset="0"/>
              </a:rPr>
              <a:t> </a:t>
            </a:r>
          </a:p>
          <a:p>
            <a:r>
              <a:rPr lang="en-US" sz="2200" dirty="0">
                <a:solidFill>
                  <a:srgbClr val="000000"/>
                </a:solidFill>
                <a:effectLst/>
                <a:ea typeface="Calibri" panose="020F0502020204030204" pitchFamily="34" charset="0"/>
              </a:rPr>
              <a:t>Assessment information is routinely discussed at faculty meetings throughout the year and at our </a:t>
            </a:r>
            <a:r>
              <a:rPr lang="en-US" sz="2200" dirty="0">
                <a:effectLst/>
              </a:rPr>
              <a:t>every other week curricular meetings.  Assessment results are taken into consideration when planning new courses, changes to existing courses, and changes to degree requirements.</a:t>
            </a:r>
            <a:r>
              <a:rPr lang="en-US" sz="2200" dirty="0">
                <a:solidFill>
                  <a:srgbClr val="000000"/>
                </a:solidFill>
                <a:effectLst/>
                <a:ea typeface="Calibri" panose="020F0502020204030204" pitchFamily="34" charset="0"/>
              </a:rPr>
              <a:t> </a:t>
            </a:r>
            <a:endParaRPr lang="en-US" sz="2200" dirty="0"/>
          </a:p>
        </p:txBody>
      </p:sp>
    </p:spTree>
    <p:extLst>
      <p:ext uri="{BB962C8B-B14F-4D97-AF65-F5344CB8AC3E}">
        <p14:creationId xmlns:p14="http://schemas.microsoft.com/office/powerpoint/2010/main" val="80943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9C4B-1ED6-D9A5-2839-323D70456F31}"/>
              </a:ext>
            </a:extLst>
          </p:cNvPr>
          <p:cNvSpPr>
            <a:spLocks noGrp="1"/>
          </p:cNvSpPr>
          <p:nvPr>
            <p:ph type="title"/>
          </p:nvPr>
        </p:nvSpPr>
        <p:spPr>
          <a:xfrm>
            <a:off x="618309" y="393148"/>
            <a:ext cx="10955382" cy="1088811"/>
          </a:xfrm>
        </p:spPr>
        <p:txBody>
          <a:bodyPr/>
          <a:lstStyle/>
          <a:p>
            <a:r>
              <a:rPr lang="en-US" dirty="0"/>
              <a:t>Analysis and Reflection</a:t>
            </a:r>
          </a:p>
        </p:txBody>
      </p:sp>
      <p:sp>
        <p:nvSpPr>
          <p:cNvPr id="4" name="Text Placeholder 3">
            <a:extLst>
              <a:ext uri="{FF2B5EF4-FFF2-40B4-BE49-F238E27FC236}">
                <a16:creationId xmlns:a16="http://schemas.microsoft.com/office/drawing/2014/main" id="{6353CD48-2FE5-6653-E692-0C3B0C58B3EE}"/>
              </a:ext>
            </a:extLst>
          </p:cNvPr>
          <p:cNvSpPr>
            <a:spLocks noGrp="1"/>
          </p:cNvSpPr>
          <p:nvPr>
            <p:ph type="body" sz="quarter" idx="13"/>
          </p:nvPr>
        </p:nvSpPr>
        <p:spPr>
          <a:xfrm>
            <a:off x="1570806" y="2202734"/>
            <a:ext cx="3106298" cy="391736"/>
          </a:xfrm>
        </p:spPr>
        <p:txBody>
          <a:bodyPr>
            <a:normAutofit/>
          </a:bodyPr>
          <a:lstStyle/>
          <a:p>
            <a:r>
              <a:rPr lang="en-US" dirty="0"/>
              <a:t>Analysis</a:t>
            </a:r>
          </a:p>
        </p:txBody>
      </p:sp>
      <p:sp>
        <p:nvSpPr>
          <p:cNvPr id="5" name="Text Placeholder 4">
            <a:extLst>
              <a:ext uri="{FF2B5EF4-FFF2-40B4-BE49-F238E27FC236}">
                <a16:creationId xmlns:a16="http://schemas.microsoft.com/office/drawing/2014/main" id="{77B7585A-E6E2-AB5B-0A1E-73E6D6E50979}"/>
              </a:ext>
            </a:extLst>
          </p:cNvPr>
          <p:cNvSpPr>
            <a:spLocks noGrp="1"/>
          </p:cNvSpPr>
          <p:nvPr>
            <p:ph type="body" sz="quarter" idx="14"/>
          </p:nvPr>
        </p:nvSpPr>
        <p:spPr>
          <a:xfrm>
            <a:off x="633273" y="2956277"/>
            <a:ext cx="5078864" cy="2966059"/>
          </a:xfrm>
        </p:spPr>
        <p:txBody>
          <a:bodyPr/>
          <a:lstStyle/>
          <a:p>
            <a:pPr marL="0" indent="0">
              <a:buNone/>
            </a:pPr>
            <a:r>
              <a:rPr lang="en-US" sz="2200" kern="0" dirty="0" err="1">
                <a:effectLst/>
                <a:ea typeface="Times New Roman" panose="02020603050405020304" pitchFamily="18" charset="0"/>
                <a:cs typeface="Calibri" panose="020F0502020204030204" pitchFamily="34" charset="0"/>
              </a:rPr>
              <a:t>Ecampus</a:t>
            </a:r>
            <a:r>
              <a:rPr lang="en-US" sz="2200" kern="0" dirty="0">
                <a:effectLst/>
                <a:ea typeface="Times New Roman" panose="02020603050405020304" pitchFamily="18" charset="0"/>
                <a:cs typeface="Calibri" panose="020F0502020204030204" pitchFamily="34" charset="0"/>
              </a:rPr>
              <a:t> majors declined slightly in their ability to use information sources to identify appropriate and relevant primary and secondary sources from AY2021-2022 to AY 2022-2023. In this same time period, they also declined in their ability to assess the usefulness and relevance of primary and secondary sources. Despite this regrettable declines, their level of mastery remains impressive. </a:t>
            </a:r>
            <a:r>
              <a:rPr lang="en-US" sz="2200" kern="0" dirty="0" err="1">
                <a:effectLst/>
                <a:ea typeface="Times New Roman" panose="02020603050405020304" pitchFamily="18" charset="0"/>
                <a:cs typeface="Calibri" panose="020F0502020204030204" pitchFamily="34" charset="0"/>
              </a:rPr>
              <a:t>Ecampus</a:t>
            </a:r>
            <a:r>
              <a:rPr lang="en-US" sz="2200" kern="0" dirty="0">
                <a:effectLst/>
                <a:ea typeface="Times New Roman" panose="02020603050405020304" pitchFamily="18" charset="0"/>
                <a:cs typeface="Calibri" panose="020F0502020204030204" pitchFamily="34" charset="0"/>
              </a:rPr>
              <a:t> students are demonstrating mastery of both skills. </a:t>
            </a:r>
            <a:endParaRPr lang="en-US" sz="2200" kern="1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6" name="Picture Placeholder 5">
            <a:extLst>
              <a:ext uri="{FF2B5EF4-FFF2-40B4-BE49-F238E27FC236}">
                <a16:creationId xmlns:a16="http://schemas.microsoft.com/office/drawing/2014/main" id="{70240479-C951-3816-19A8-4C6433BC4A66}"/>
              </a:ext>
            </a:extLst>
          </p:cNvPr>
          <p:cNvSpPr>
            <a:spLocks noGrp="1"/>
          </p:cNvSpPr>
          <p:nvPr>
            <p:ph type="pic" sz="quarter" idx="19"/>
          </p:nvPr>
        </p:nvSpPr>
        <p:spPr/>
        <p:txBody>
          <a:bodyPr/>
          <a:lstStyle/>
          <a:p>
            <a:endParaRPr lang="en-US"/>
          </a:p>
        </p:txBody>
      </p:sp>
      <p:sp>
        <p:nvSpPr>
          <p:cNvPr id="7" name="Text Placeholder 6">
            <a:extLst>
              <a:ext uri="{FF2B5EF4-FFF2-40B4-BE49-F238E27FC236}">
                <a16:creationId xmlns:a16="http://schemas.microsoft.com/office/drawing/2014/main" id="{3A622ED0-FBDD-8F11-2896-9C211A31265D}"/>
              </a:ext>
            </a:extLst>
          </p:cNvPr>
          <p:cNvSpPr>
            <a:spLocks noGrp="1"/>
          </p:cNvSpPr>
          <p:nvPr>
            <p:ph type="body" sz="quarter" idx="17"/>
          </p:nvPr>
        </p:nvSpPr>
        <p:spPr>
          <a:xfrm>
            <a:off x="7570007" y="2170164"/>
            <a:ext cx="3465855" cy="424305"/>
          </a:xfrm>
        </p:spPr>
        <p:txBody>
          <a:bodyPr>
            <a:normAutofit/>
          </a:bodyPr>
          <a:lstStyle/>
          <a:p>
            <a:r>
              <a:rPr lang="en-US" dirty="0"/>
              <a:t>Reflection</a:t>
            </a:r>
          </a:p>
        </p:txBody>
      </p:sp>
      <p:sp>
        <p:nvSpPr>
          <p:cNvPr id="8" name="Text Placeholder 7">
            <a:extLst>
              <a:ext uri="{FF2B5EF4-FFF2-40B4-BE49-F238E27FC236}">
                <a16:creationId xmlns:a16="http://schemas.microsoft.com/office/drawing/2014/main" id="{2DFBCEAE-3D28-BEC3-DAB6-03E13857D98F}"/>
              </a:ext>
            </a:extLst>
          </p:cNvPr>
          <p:cNvSpPr>
            <a:spLocks noGrp="1"/>
          </p:cNvSpPr>
          <p:nvPr>
            <p:ph type="body" sz="quarter" idx="18"/>
          </p:nvPr>
        </p:nvSpPr>
        <p:spPr>
          <a:xfrm>
            <a:off x="6507867" y="2956277"/>
            <a:ext cx="5078864" cy="2966059"/>
          </a:xfrm>
        </p:spPr>
        <p:txBody>
          <a:bodyPr/>
          <a:lstStyle/>
          <a:p>
            <a:pPr marL="0" indent="0">
              <a:buNone/>
            </a:pPr>
            <a:r>
              <a:rPr lang="en-US" sz="2200" dirty="0">
                <a:solidFill>
                  <a:srgbClr val="000000"/>
                </a:solidFill>
                <a:effectLst/>
                <a:ea typeface="Calibri" panose="020F0502020204030204" pitchFamily="34" charset="0"/>
              </a:rPr>
              <a:t>Faculty are integrating more experiential learning into their teaching to help students these master learning outcomes. Several Corvallis HST310 and HST407 faculty, for example, work with librarians and archivists from Valley Library to help students master these skills. Some HST310 faculty, for example, organize "scavenger hunts" that require students to work in teams to locate digitized and printed primary and secondary sources. </a:t>
            </a:r>
            <a:endParaRPr lang="en-US" sz="2200" dirty="0"/>
          </a:p>
        </p:txBody>
      </p:sp>
      <p:sp>
        <p:nvSpPr>
          <p:cNvPr id="9" name="Arrow: Right 8">
            <a:extLst>
              <a:ext uri="{FF2B5EF4-FFF2-40B4-BE49-F238E27FC236}">
                <a16:creationId xmlns:a16="http://schemas.microsoft.com/office/drawing/2014/main" id="{7156B410-E670-1E4A-0C40-476707F40EAF}"/>
              </a:ext>
            </a:extLst>
          </p:cNvPr>
          <p:cNvSpPr/>
          <p:nvPr/>
        </p:nvSpPr>
        <p:spPr>
          <a:xfrm>
            <a:off x="3026979" y="2100859"/>
            <a:ext cx="4275817" cy="504122"/>
          </a:xfrm>
          <a:prstGeom prst="rightArrow">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73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8AA2-6B06-E7C7-ABE8-0BD2C071257D}"/>
              </a:ext>
            </a:extLst>
          </p:cNvPr>
          <p:cNvSpPr>
            <a:spLocks noGrp="1"/>
          </p:cNvSpPr>
          <p:nvPr>
            <p:ph type="title"/>
          </p:nvPr>
        </p:nvSpPr>
        <p:spPr/>
        <p:txBody>
          <a:bodyPr/>
          <a:lstStyle/>
          <a:p>
            <a:r>
              <a:rPr lang="en-US" dirty="0"/>
              <a:t>Analysis</a:t>
            </a:r>
          </a:p>
        </p:txBody>
      </p:sp>
      <p:sp>
        <p:nvSpPr>
          <p:cNvPr id="3" name="Picture Placeholder 2">
            <a:extLst>
              <a:ext uri="{FF2B5EF4-FFF2-40B4-BE49-F238E27FC236}">
                <a16:creationId xmlns:a16="http://schemas.microsoft.com/office/drawing/2014/main" id="{00BED987-23EA-7306-7DEC-6C2001BDDB48}"/>
              </a:ext>
            </a:extLst>
          </p:cNvPr>
          <p:cNvSpPr>
            <a:spLocks noGrp="1"/>
          </p:cNvSpPr>
          <p:nvPr>
            <p:ph type="pic" sz="quarter" idx="10"/>
          </p:nvPr>
        </p:nvSpPr>
        <p:spPr/>
        <p:txBody>
          <a:bodyPr/>
          <a:lstStyle/>
          <a:p>
            <a:endParaRPr lang="en-US"/>
          </a:p>
        </p:txBody>
      </p:sp>
      <p:sp>
        <p:nvSpPr>
          <p:cNvPr id="4" name="Content Placeholder 3">
            <a:extLst>
              <a:ext uri="{FF2B5EF4-FFF2-40B4-BE49-F238E27FC236}">
                <a16:creationId xmlns:a16="http://schemas.microsoft.com/office/drawing/2014/main" id="{4ACDAD65-B825-2D78-86C7-C75776ADC41F}"/>
              </a:ext>
            </a:extLst>
          </p:cNvPr>
          <p:cNvSpPr>
            <a:spLocks noGrp="1"/>
          </p:cNvSpPr>
          <p:nvPr>
            <p:ph idx="1"/>
          </p:nvPr>
        </p:nvSpPr>
        <p:spPr/>
        <p:txBody>
          <a:bodyPr>
            <a:normAutofit/>
          </a:bodyPr>
          <a:lstStyle/>
          <a:p>
            <a:r>
              <a:rPr lang="en-US" sz="2200" dirty="0">
                <a:solidFill>
                  <a:srgbClr val="000000"/>
                </a:solidFill>
                <a:effectLst/>
                <a:ea typeface="Calibri" panose="020F0502020204030204" pitchFamily="34" charset="0"/>
              </a:rPr>
              <a:t>Results from AEC 311 for 2022-2023 were below our desired benchmark for this learning outcome, and here again welfare econ and identifying consumer and producer surplus were challenging, and the two students with below 75% on the exam had trouble with the mechanics of supply curves, including their relationship with underlying cost functions. In the coming year we will develop extended practice problems and deepen already existing discussion boards covering this material. For AEC 313, the scores mentioned above indicate that EEP students are by-and-large meeting the learning objective, as the students that did not meet the objective had particular personal crises that likely contributed to their missing the benchmark score. We are also pleased that performance was similar across the on-campus and </a:t>
            </a:r>
            <a:r>
              <a:rPr lang="en-US" sz="2200" dirty="0" err="1">
                <a:solidFill>
                  <a:srgbClr val="000000"/>
                </a:solidFill>
                <a:effectLst/>
                <a:ea typeface="Calibri" panose="020F0502020204030204" pitchFamily="34" charset="0"/>
              </a:rPr>
              <a:t>Ecampus</a:t>
            </a:r>
            <a:r>
              <a:rPr lang="en-US" sz="2200" dirty="0">
                <a:solidFill>
                  <a:srgbClr val="000000"/>
                </a:solidFill>
                <a:effectLst/>
                <a:ea typeface="Calibri" panose="020F0502020204030204" pitchFamily="34" charset="0"/>
              </a:rPr>
              <a:t> modalities, and similar across the two different academic years included here.</a:t>
            </a:r>
            <a:r>
              <a:rPr lang="en-US" sz="2200" dirty="0">
                <a:effectLst/>
              </a:rPr>
              <a:t> </a:t>
            </a:r>
          </a:p>
          <a:p>
            <a:r>
              <a:rPr lang="en-US" sz="2200" dirty="0">
                <a:solidFill>
                  <a:srgbClr val="000000"/>
                </a:solidFill>
                <a:effectLst/>
                <a:ea typeface="Calibri" panose="020F0502020204030204" pitchFamily="34" charset="0"/>
              </a:rPr>
              <a:t>While there is strong performance in this category across modalities and locations, there is opportunity for instructors to compare and contrast their assignments and assessments to see if there is room for pedagogical improvement.</a:t>
            </a:r>
            <a:r>
              <a:rPr lang="en-US" sz="2200" dirty="0">
                <a:effectLst/>
              </a:rPr>
              <a:t> </a:t>
            </a:r>
            <a:endParaRPr lang="en-US" sz="2200" dirty="0"/>
          </a:p>
        </p:txBody>
      </p:sp>
    </p:spTree>
    <p:extLst>
      <p:ext uri="{BB962C8B-B14F-4D97-AF65-F5344CB8AC3E}">
        <p14:creationId xmlns:p14="http://schemas.microsoft.com/office/powerpoint/2010/main" val="30415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7C5F-76DA-FB44-E5E9-8469738F17EA}"/>
              </a:ext>
            </a:extLst>
          </p:cNvPr>
          <p:cNvSpPr>
            <a:spLocks noGrp="1"/>
          </p:cNvSpPr>
          <p:nvPr>
            <p:ph type="title"/>
          </p:nvPr>
        </p:nvSpPr>
        <p:spPr/>
        <p:txBody>
          <a:bodyPr>
            <a:normAutofit fontScale="90000"/>
          </a:bodyPr>
          <a:lstStyle/>
          <a:p>
            <a:r>
              <a:rPr lang="en-US" dirty="0"/>
              <a:t>Assessment leads to changes for student success</a:t>
            </a:r>
          </a:p>
        </p:txBody>
      </p:sp>
      <p:sp>
        <p:nvSpPr>
          <p:cNvPr id="3" name="Picture Placeholder 2">
            <a:extLst>
              <a:ext uri="{FF2B5EF4-FFF2-40B4-BE49-F238E27FC236}">
                <a16:creationId xmlns:a16="http://schemas.microsoft.com/office/drawing/2014/main" id="{A1269298-055B-327F-260E-1D73D5246445}"/>
              </a:ext>
            </a:extLst>
          </p:cNvPr>
          <p:cNvSpPr>
            <a:spLocks noGrp="1"/>
          </p:cNvSpPr>
          <p:nvPr>
            <p:ph type="pic" sz="quarter" idx="10"/>
          </p:nvPr>
        </p:nvSpPr>
        <p:spPr/>
        <p:txBody>
          <a:bodyPr/>
          <a:lstStyle/>
          <a:p>
            <a:endParaRPr lang="en-US"/>
          </a:p>
        </p:txBody>
      </p:sp>
      <p:sp>
        <p:nvSpPr>
          <p:cNvPr id="4" name="Content Placeholder 3">
            <a:extLst>
              <a:ext uri="{FF2B5EF4-FFF2-40B4-BE49-F238E27FC236}">
                <a16:creationId xmlns:a16="http://schemas.microsoft.com/office/drawing/2014/main" id="{AC22D685-CD85-8ABE-AD51-DFF1DC16DE94}"/>
              </a:ext>
            </a:extLst>
          </p:cNvPr>
          <p:cNvSpPr>
            <a:spLocks noGrp="1"/>
          </p:cNvSpPr>
          <p:nvPr>
            <p:ph idx="1"/>
          </p:nvPr>
        </p:nvSpPr>
        <p:spPr/>
        <p:txBody>
          <a:bodyPr>
            <a:normAutofit/>
          </a:bodyPr>
          <a:lstStyle/>
          <a:p>
            <a:r>
              <a:rPr lang="en-US" sz="2200" dirty="0">
                <a:solidFill>
                  <a:srgbClr val="000000"/>
                </a:solidFill>
                <a:effectLst/>
                <a:ea typeface="Calibri" panose="020F0502020204030204" pitchFamily="34" charset="0"/>
              </a:rPr>
              <a:t>Some students struggle to </a:t>
            </a:r>
            <a:r>
              <a:rPr lang="en-US" sz="2200" dirty="0">
                <a:effectLst/>
              </a:rPr>
              <a:t>provide concrete examples. We have added two courses to the Corvallis options to directly address this LO. The required internship at Cascades provides a good opportunity to focus on this LO and we will consider how to make that element more robust.</a:t>
            </a:r>
            <a:r>
              <a:rPr lang="en-US" sz="2200" dirty="0">
                <a:solidFill>
                  <a:srgbClr val="000000"/>
                </a:solidFill>
                <a:effectLst/>
                <a:ea typeface="Calibri" panose="020F0502020204030204" pitchFamily="34" charset="0"/>
              </a:rPr>
              <a:t> </a:t>
            </a:r>
          </a:p>
          <a:p>
            <a:r>
              <a:rPr lang="en-US" sz="2200" dirty="0">
                <a:effectLst/>
                <a:ea typeface="Calibri" panose="020F0502020204030204" pitchFamily="34" charset="0"/>
              </a:rPr>
              <a:t>For CBEE 211, an online interactive textbook, </a:t>
            </a:r>
            <a:r>
              <a:rPr lang="en-US" sz="2200" dirty="0" err="1">
                <a:effectLst/>
              </a:rPr>
              <a:t>TopHat</a:t>
            </a:r>
            <a:r>
              <a:rPr lang="en-US" sz="2200" dirty="0">
                <a:effectLst/>
              </a:rPr>
              <a:t>, Discord discussions were adopted to improve student learning and instructor assessment of student understanding. These improvements were inspired by and improvements confirmed by instructor assessments (HW, exams, etc.). (ABET SO 2, not mapped)</a:t>
            </a:r>
            <a:r>
              <a:rPr lang="en-US" sz="2200" dirty="0">
                <a:effectLst/>
                <a:ea typeface="Calibri" panose="020F0502020204030204" pitchFamily="34" charset="0"/>
              </a:rPr>
              <a:t> For CHE 332, put more weight on the </a:t>
            </a:r>
            <a:r>
              <a:rPr lang="en-US" sz="2200" dirty="0">
                <a:effectLst/>
              </a:rPr>
              <a:t>studios and less on the homework. Studios are graded for completeness. Instructor present in every studio so can provide more feedback. (ABET SO 2) </a:t>
            </a:r>
          </a:p>
          <a:p>
            <a:r>
              <a:rPr lang="en-US" sz="2200" dirty="0">
                <a:solidFill>
                  <a:srgbClr val="000000"/>
                </a:solidFill>
                <a:effectLst/>
                <a:ea typeface="Calibri" panose="020F0502020204030204" pitchFamily="34" charset="0"/>
              </a:rPr>
              <a:t>While the results are satisfactory, we would like to start collecting “pre” scores on select laboratory </a:t>
            </a:r>
            <a:r>
              <a:rPr lang="en-US" sz="2200" dirty="0">
                <a:effectLst/>
              </a:rPr>
              <a:t>skills so we have a better idea of the proficiency of students when they enter MB 303 (typically their first microbiology lab course), as opposed to after completion of this course or one of the 400-level labs. </a:t>
            </a:r>
            <a:r>
              <a:rPr lang="en-US" sz="2200" dirty="0">
                <a:solidFill>
                  <a:srgbClr val="000000"/>
                </a:solidFill>
                <a:effectLst/>
                <a:ea typeface="Calibri" panose="020F0502020204030204" pitchFamily="34" charset="0"/>
              </a:rPr>
              <a:t> </a:t>
            </a:r>
            <a:endParaRPr lang="en-US" sz="2200" dirty="0"/>
          </a:p>
        </p:txBody>
      </p:sp>
    </p:spTree>
    <p:extLst>
      <p:ext uri="{BB962C8B-B14F-4D97-AF65-F5344CB8AC3E}">
        <p14:creationId xmlns:p14="http://schemas.microsoft.com/office/powerpoint/2010/main" val="356142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43E5-50C3-EBC5-5CD9-F3E2898D692F}"/>
              </a:ext>
            </a:extLst>
          </p:cNvPr>
          <p:cNvSpPr>
            <a:spLocks noGrp="1"/>
          </p:cNvSpPr>
          <p:nvPr>
            <p:ph type="title"/>
          </p:nvPr>
        </p:nvSpPr>
        <p:spPr/>
        <p:txBody>
          <a:bodyPr>
            <a:normAutofit/>
          </a:bodyPr>
          <a:lstStyle/>
          <a:p>
            <a:r>
              <a:rPr lang="en-US" dirty="0"/>
              <a:t>Assessment leads to process changes</a:t>
            </a:r>
          </a:p>
        </p:txBody>
      </p:sp>
      <p:sp>
        <p:nvSpPr>
          <p:cNvPr id="3" name="Picture Placeholder 2">
            <a:extLst>
              <a:ext uri="{FF2B5EF4-FFF2-40B4-BE49-F238E27FC236}">
                <a16:creationId xmlns:a16="http://schemas.microsoft.com/office/drawing/2014/main" id="{8CF13CDB-7D19-FE80-2A8F-8FE463FFF2D1}"/>
              </a:ext>
            </a:extLst>
          </p:cNvPr>
          <p:cNvSpPr>
            <a:spLocks noGrp="1"/>
          </p:cNvSpPr>
          <p:nvPr>
            <p:ph type="pic" sz="quarter" idx="10"/>
          </p:nvPr>
        </p:nvSpPr>
        <p:spPr/>
        <p:txBody>
          <a:bodyPr/>
          <a:lstStyle/>
          <a:p>
            <a:endParaRPr lang="en-US"/>
          </a:p>
        </p:txBody>
      </p:sp>
      <p:sp>
        <p:nvSpPr>
          <p:cNvPr id="4" name="Content Placeholder 3">
            <a:extLst>
              <a:ext uri="{FF2B5EF4-FFF2-40B4-BE49-F238E27FC236}">
                <a16:creationId xmlns:a16="http://schemas.microsoft.com/office/drawing/2014/main" id="{B01A7355-FE56-93DA-6B7A-C735F18DD0DF}"/>
              </a:ext>
            </a:extLst>
          </p:cNvPr>
          <p:cNvSpPr>
            <a:spLocks noGrp="1"/>
          </p:cNvSpPr>
          <p:nvPr>
            <p:ph idx="1"/>
          </p:nvPr>
        </p:nvSpPr>
        <p:spPr/>
        <p:txBody>
          <a:bodyPr>
            <a:normAutofit/>
          </a:bodyPr>
          <a:lstStyle/>
          <a:p>
            <a:r>
              <a:rPr lang="en-US" sz="2200" dirty="0">
                <a:solidFill>
                  <a:srgbClr val="000000"/>
                </a:solidFill>
                <a:effectLst/>
                <a:ea typeface="Calibri" panose="020F0502020204030204" pitchFamily="34" charset="0"/>
              </a:rPr>
              <a:t>One</a:t>
            </a:r>
            <a:r>
              <a:rPr lang="en-US" sz="2200" dirty="0">
                <a:effectLst/>
              </a:rPr>
              <a:t> change to assessment initiated and begun prior to our last report, is the frequency we are gathering data (now for all SLO representative courses each term the course is offered, vs prior, which was only for one SLO). This will improve our program by allowing for the quick pivoting and making changes quicker to better serve the needs of the student body.</a:t>
            </a:r>
            <a:r>
              <a:rPr lang="en-US" sz="2200" dirty="0">
                <a:solidFill>
                  <a:srgbClr val="000000"/>
                </a:solidFill>
                <a:effectLst/>
                <a:ea typeface="Calibri" panose="020F0502020204030204" pitchFamily="34" charset="0"/>
              </a:rPr>
              <a:t> </a:t>
            </a:r>
          </a:p>
          <a:p>
            <a:r>
              <a:rPr lang="en-US" sz="2200" dirty="0">
                <a:solidFill>
                  <a:srgbClr val="000000"/>
                </a:solidFill>
                <a:effectLst/>
                <a:ea typeface="Calibri" panose="020F0502020204030204" pitchFamily="34" charset="0"/>
              </a:rPr>
              <a:t>After a discussion by the MB Undergraduate Curriculum Committee, there was concern that </a:t>
            </a:r>
            <a:r>
              <a:rPr lang="en-US" sz="2200" dirty="0">
                <a:effectLst/>
              </a:rPr>
              <a:t>maybe the assessment results did not focus enough on “environmental problems.”  The UCC will be engaging in discussion with specific faculty, to see if assessment can be embedded in additional MB courses, to capture this particular perspective.</a:t>
            </a:r>
            <a:r>
              <a:rPr lang="en-US" sz="2200" dirty="0">
                <a:solidFill>
                  <a:srgbClr val="000000"/>
                </a:solidFill>
                <a:effectLst/>
                <a:ea typeface="Calibri" panose="020F0502020204030204" pitchFamily="34" charset="0"/>
              </a:rPr>
              <a:t> </a:t>
            </a:r>
            <a:endParaRPr lang="en-US" sz="2200" dirty="0">
              <a:solidFill>
                <a:srgbClr val="000000"/>
              </a:solidFill>
              <a:ea typeface="Calibri" panose="020F0502020204030204" pitchFamily="34" charset="0"/>
            </a:endParaRPr>
          </a:p>
          <a:p>
            <a:r>
              <a:rPr lang="en-US" sz="2200" dirty="0">
                <a:solidFill>
                  <a:srgbClr val="000000"/>
                </a:solidFill>
                <a:effectLst/>
                <a:ea typeface="Calibri" panose="020F0502020204030204" pitchFamily="34" charset="0"/>
              </a:rPr>
              <a:t>While textbook adoption was not solely driven by assessment results (course content for ES 101 and ES 201 has been an almost constant faculty discussion over the years), faculty should consider the extent to which standardizing the textbook for ES 201 has strengthened our students attainment of this SLO. Improving assessment of this SLO moving forward will be part of the larger discussion our faculty needs to have this coming year (please see section below). </a:t>
            </a:r>
            <a:endParaRPr lang="en-US" sz="2200" dirty="0"/>
          </a:p>
        </p:txBody>
      </p:sp>
    </p:spTree>
    <p:extLst>
      <p:ext uri="{BB962C8B-B14F-4D97-AF65-F5344CB8AC3E}">
        <p14:creationId xmlns:p14="http://schemas.microsoft.com/office/powerpoint/2010/main" val="277963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8D20-C8A9-4C74-7CA8-8CC2EAC1F275}"/>
              </a:ext>
            </a:extLst>
          </p:cNvPr>
          <p:cNvSpPr>
            <a:spLocks noGrp="1"/>
          </p:cNvSpPr>
          <p:nvPr>
            <p:ph type="title"/>
          </p:nvPr>
        </p:nvSpPr>
        <p:spPr/>
        <p:txBody>
          <a:bodyPr/>
          <a:lstStyle/>
          <a:p>
            <a:r>
              <a:rPr lang="en-US" dirty="0"/>
              <a:t>Closing the Loop</a:t>
            </a:r>
          </a:p>
        </p:txBody>
      </p:sp>
      <p:sp>
        <p:nvSpPr>
          <p:cNvPr id="3" name="Picture Placeholder 2">
            <a:extLst>
              <a:ext uri="{FF2B5EF4-FFF2-40B4-BE49-F238E27FC236}">
                <a16:creationId xmlns:a16="http://schemas.microsoft.com/office/drawing/2014/main" id="{41424974-F4CA-B0B3-166E-BF8070867ADD}"/>
              </a:ext>
            </a:extLst>
          </p:cNvPr>
          <p:cNvSpPr>
            <a:spLocks noGrp="1"/>
          </p:cNvSpPr>
          <p:nvPr>
            <p:ph type="pic" sz="quarter" idx="10"/>
          </p:nvPr>
        </p:nvSpPr>
        <p:spPr/>
        <p:txBody>
          <a:bodyPr/>
          <a:lstStyle/>
          <a:p>
            <a:endParaRPr lang="en-US"/>
          </a:p>
        </p:txBody>
      </p:sp>
      <p:sp>
        <p:nvSpPr>
          <p:cNvPr id="4" name="Content Placeholder 3">
            <a:extLst>
              <a:ext uri="{FF2B5EF4-FFF2-40B4-BE49-F238E27FC236}">
                <a16:creationId xmlns:a16="http://schemas.microsoft.com/office/drawing/2014/main" id="{86830840-7A8A-04F0-0964-576C7842F7D2}"/>
              </a:ext>
            </a:extLst>
          </p:cNvPr>
          <p:cNvSpPr>
            <a:spLocks noGrp="1"/>
          </p:cNvSpPr>
          <p:nvPr>
            <p:ph idx="1"/>
          </p:nvPr>
        </p:nvSpPr>
        <p:spPr/>
        <p:txBody>
          <a:bodyPr vert="horz" lIns="91440" tIns="45720" rIns="91440" bIns="45720" rtlCol="0" anchor="t">
            <a:normAutofit/>
          </a:bodyPr>
          <a:lstStyle/>
          <a:p>
            <a:r>
              <a:rPr lang="en-US" sz="2800" dirty="0">
                <a:solidFill>
                  <a:srgbClr val="000000"/>
                </a:solidFill>
                <a:effectLst/>
                <a:ea typeface="Calibri" panose="020F0502020204030204" pitchFamily="34" charset="0"/>
              </a:rPr>
              <a:t>Curriculum changes in NS 212 and 311 were made for CY 2022 to incorporate more hands-on and interactive classwork, which included incorporating oral boards to assess students' proficiency. </a:t>
            </a:r>
            <a:r>
              <a:rPr lang="en-US" sz="2800" dirty="0">
                <a:solidFill>
                  <a:srgbClr val="000000"/>
                </a:solidFill>
                <a:effectLst/>
                <a:ea typeface="+mn-lt"/>
                <a:cs typeface="+mn-lt"/>
              </a:rPr>
              <a:t>After positive student</a:t>
            </a:r>
            <a:r>
              <a:rPr lang="en-US" sz="2800" dirty="0">
                <a:solidFill>
                  <a:srgbClr val="000000"/>
                </a:solidFill>
                <a:ea typeface="+mn-lt"/>
                <a:cs typeface="+mn-lt"/>
              </a:rPr>
              <a:t> feedback, these methods were continued in CY 2023.</a:t>
            </a:r>
            <a:endParaRPr lang="en-US" sz="2800" dirty="0">
              <a:solidFill>
                <a:srgbClr val="000000"/>
              </a:solidFill>
              <a:effectLst/>
              <a:ea typeface="+mn-lt"/>
              <a:cs typeface="+mn-lt"/>
            </a:endParaRPr>
          </a:p>
          <a:p>
            <a:r>
              <a:rPr lang="en-US" sz="2800" dirty="0">
                <a:solidFill>
                  <a:srgbClr val="000000"/>
                </a:solidFill>
                <a:effectLst/>
                <a:ea typeface="Calibri"/>
              </a:rPr>
              <a:t>The development of the final project in this class was in response to earlier assessment results, and we are mostly pleased with student performance on this assessment. The instructor of the course is currently exploring whether aspects of the </a:t>
            </a:r>
            <a:r>
              <a:rPr lang="en-US" sz="2800" dirty="0" err="1">
                <a:solidFill>
                  <a:srgbClr val="000000"/>
                </a:solidFill>
                <a:effectLst/>
                <a:ea typeface="Calibri"/>
              </a:rPr>
              <a:t>Ecampus</a:t>
            </a:r>
            <a:r>
              <a:rPr lang="en-US" sz="2800" dirty="0">
                <a:solidFill>
                  <a:srgbClr val="000000"/>
                </a:solidFill>
                <a:effectLst/>
                <a:ea typeface="Calibri"/>
              </a:rPr>
              <a:t> design explain any of the on-campus-</a:t>
            </a:r>
            <a:r>
              <a:rPr lang="en-US" sz="2800" dirty="0" err="1">
                <a:solidFill>
                  <a:srgbClr val="000000"/>
                </a:solidFill>
                <a:effectLst/>
                <a:ea typeface="Calibri"/>
              </a:rPr>
              <a:t>Ecampus</a:t>
            </a:r>
            <a:r>
              <a:rPr lang="en-US" sz="2800" dirty="0">
                <a:solidFill>
                  <a:srgbClr val="000000"/>
                </a:solidFill>
                <a:effectLst/>
                <a:ea typeface="Calibri"/>
              </a:rPr>
              <a:t> discrepancy in performance, though sample size is small.</a:t>
            </a:r>
            <a:r>
              <a:rPr lang="en-US" sz="2800" dirty="0">
                <a:ea typeface="Verdana"/>
              </a:rPr>
              <a:t> </a:t>
            </a:r>
            <a:r>
              <a:rPr lang="en-US" sz="2800" dirty="0">
                <a:ea typeface="Calibri"/>
              </a:rPr>
              <a:t> After</a:t>
            </a:r>
            <a:r>
              <a:rPr lang="en-US" sz="2800" dirty="0">
                <a:effectLst/>
                <a:ea typeface="Calibri"/>
              </a:rPr>
              <a:t> </a:t>
            </a:r>
            <a:r>
              <a:rPr lang="en-US" sz="2800" dirty="0">
                <a:ea typeface="Calibri"/>
              </a:rPr>
              <a:t>instructor feedback</a:t>
            </a:r>
            <a:r>
              <a:rPr lang="en-US" sz="2800" dirty="0">
                <a:solidFill>
                  <a:srgbClr val="000000"/>
                </a:solidFill>
                <a:effectLst/>
                <a:ea typeface="Calibri"/>
              </a:rPr>
              <a:t>, these methods were continued in CY 2023.</a:t>
            </a:r>
            <a:r>
              <a:rPr lang="en-US" sz="2800" dirty="0">
                <a:solidFill>
                  <a:srgbClr val="000000"/>
                </a:solidFill>
                <a:ea typeface="Calibri"/>
              </a:rPr>
              <a:t> </a:t>
            </a:r>
            <a:endParaRPr lang="en-US" sz="2800" dirty="0"/>
          </a:p>
        </p:txBody>
      </p:sp>
    </p:spTree>
    <p:extLst>
      <p:ext uri="{BB962C8B-B14F-4D97-AF65-F5344CB8AC3E}">
        <p14:creationId xmlns:p14="http://schemas.microsoft.com/office/powerpoint/2010/main" val="6702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145" y="1608747"/>
            <a:ext cx="7716253" cy="2387600"/>
          </a:xfrm>
        </p:spPr>
        <p:txBody>
          <a:bodyPr>
            <a:normAutofit/>
          </a:bodyPr>
          <a:lstStyle/>
          <a:p>
            <a:r>
              <a:rPr lang="en-US" sz="6600" dirty="0"/>
              <a:t>THANK YOU</a:t>
            </a:r>
          </a:p>
        </p:txBody>
      </p:sp>
    </p:spTree>
    <p:extLst>
      <p:ext uri="{BB962C8B-B14F-4D97-AF65-F5344CB8AC3E}">
        <p14:creationId xmlns:p14="http://schemas.microsoft.com/office/powerpoint/2010/main" val="73487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273551" y="1605517"/>
            <a:ext cx="6674312" cy="3647522"/>
          </a:xfrm>
        </p:spPr>
        <p:txBody>
          <a:bodyPr>
            <a:normAutofit/>
          </a:bodyPr>
          <a:lstStyle/>
          <a:p>
            <a:r>
              <a:rPr lang="en-US" sz="3500" dirty="0">
                <a:ea typeface="Verdana"/>
              </a:rPr>
              <a:t>Overview of Annual Assessment Reporting &amp; Key Findings</a:t>
            </a:r>
          </a:p>
        </p:txBody>
      </p:sp>
      <p:pic>
        <p:nvPicPr>
          <p:cNvPr id="2" name="Picture Placeholder 3" descr="&quot;&quot;">
            <a:extLst>
              <a:ext uri="{FF2B5EF4-FFF2-40B4-BE49-F238E27FC236}">
                <a16:creationId xmlns:a16="http://schemas.microsoft.com/office/drawing/2014/main" id="{F0F1D932-F592-1AA6-C07B-A63D80C2B29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6" r="36"/>
          <a:stretch>
            <a:fillRect/>
          </a:stretch>
        </p:blipFill>
        <p:spPr>
          <a:xfrm>
            <a:off x="861237" y="2329567"/>
            <a:ext cx="2231800" cy="2231800"/>
          </a:xfrm>
        </p:spPr>
      </p:pic>
    </p:spTree>
    <p:extLst>
      <p:ext uri="{BB962C8B-B14F-4D97-AF65-F5344CB8AC3E}">
        <p14:creationId xmlns:p14="http://schemas.microsoft.com/office/powerpoint/2010/main" val="105989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quot;">
            <a:extLst>
              <a:ext uri="{FF2B5EF4-FFF2-40B4-BE49-F238E27FC236}">
                <a16:creationId xmlns:a16="http://schemas.microsoft.com/office/drawing/2014/main" id="{51A1283A-0671-2B4A-BB74-CF4D9F30E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416" y="656254"/>
            <a:ext cx="506494" cy="506494"/>
          </a:xfrm>
          <a:prstGeom prst="rect">
            <a:avLst/>
          </a:prstGeom>
        </p:spPr>
      </p:pic>
      <p:sp>
        <p:nvSpPr>
          <p:cNvPr id="2" name="Title 1">
            <a:extLst>
              <a:ext uri="{FF2B5EF4-FFF2-40B4-BE49-F238E27FC236}">
                <a16:creationId xmlns:a16="http://schemas.microsoft.com/office/drawing/2014/main" id="{B95653AB-43E6-E1E2-C00B-63CC1FF8CB14}"/>
              </a:ext>
            </a:extLst>
          </p:cNvPr>
          <p:cNvSpPr>
            <a:spLocks noGrp="1"/>
          </p:cNvSpPr>
          <p:nvPr>
            <p:ph type="title"/>
          </p:nvPr>
        </p:nvSpPr>
        <p:spPr/>
        <p:txBody>
          <a:bodyPr>
            <a:noAutofit/>
          </a:bodyPr>
          <a:lstStyle/>
          <a:p>
            <a:r>
              <a:rPr lang="en-US" sz="3200" dirty="0">
                <a:latin typeface="Verdana"/>
                <a:ea typeface="Verdana"/>
              </a:rPr>
              <a:t>Undergraduate Assessment Process</a:t>
            </a:r>
          </a:p>
        </p:txBody>
      </p:sp>
      <p:sp>
        <p:nvSpPr>
          <p:cNvPr id="3" name="Content Placeholder 2">
            <a:extLst>
              <a:ext uri="{FF2B5EF4-FFF2-40B4-BE49-F238E27FC236}">
                <a16:creationId xmlns:a16="http://schemas.microsoft.com/office/drawing/2014/main" id="{5CFB56AB-A25A-590B-5696-DA08CE2FEC54}"/>
              </a:ext>
            </a:extLst>
          </p:cNvPr>
          <p:cNvSpPr>
            <a:spLocks noGrp="1"/>
          </p:cNvSpPr>
          <p:nvPr>
            <p:ph idx="1"/>
          </p:nvPr>
        </p:nvSpPr>
        <p:spPr>
          <a:xfrm>
            <a:off x="1474236" y="1445512"/>
            <a:ext cx="9695209" cy="4753862"/>
          </a:xfrm>
        </p:spPr>
        <p:txBody>
          <a:bodyPr vert="horz" lIns="91440" tIns="45720" rIns="91440" bIns="45720" rtlCol="0" anchor="t">
            <a:normAutofit/>
          </a:bodyPr>
          <a:lstStyle/>
          <a:p>
            <a:pPr>
              <a:buFont typeface="Arial" panose="020B0604020202020204" pitchFamily="34" charset="0"/>
              <a:buChar char="•"/>
            </a:pPr>
            <a:r>
              <a:rPr lang="en-US" sz="2400" dirty="0">
                <a:ea typeface="+mn-lt"/>
                <a:cs typeface="+mn-lt"/>
              </a:rPr>
              <a:t>November 1st was the due date for annual reports</a:t>
            </a:r>
            <a:endParaRPr lang="en-US" sz="2400" dirty="0"/>
          </a:p>
          <a:p>
            <a:pPr lvl="1">
              <a:buFont typeface="Arial" panose="020B0604020202020204" pitchFamily="34" charset="0"/>
              <a:buChar char="•"/>
            </a:pPr>
            <a:r>
              <a:rPr lang="en-US" sz="2000" dirty="0">
                <a:ea typeface="+mn-lt"/>
                <a:cs typeface="+mn-lt"/>
              </a:rPr>
              <a:t>This year’s reports include data from both 2021-22 AND 2022-23</a:t>
            </a:r>
          </a:p>
          <a:p>
            <a:pPr>
              <a:buFont typeface="Arial" panose="020B0604020202020204" pitchFamily="34" charset="0"/>
              <a:buChar char="•"/>
            </a:pPr>
            <a:endParaRPr lang="en-US" sz="600" dirty="0">
              <a:ea typeface="+mn-lt"/>
              <a:cs typeface="+mn-lt"/>
            </a:endParaRPr>
          </a:p>
          <a:p>
            <a:pPr>
              <a:buFont typeface="Arial" panose="020B0604020202020204" pitchFamily="34" charset="0"/>
              <a:buChar char="•"/>
            </a:pPr>
            <a:r>
              <a:rPr lang="en-US" sz="2400" dirty="0">
                <a:ea typeface="+mn-lt"/>
                <a:cs typeface="+mn-lt"/>
              </a:rPr>
              <a:t>Reporting cycle for all undergraduate learning outcomes now every 2 years</a:t>
            </a:r>
          </a:p>
          <a:p>
            <a:pPr algn="just"/>
            <a:endParaRPr lang="en-US" sz="2400" dirty="0">
              <a:ea typeface="+mn-lt"/>
              <a:cs typeface="+mn-lt"/>
            </a:endParaRPr>
          </a:p>
          <a:p>
            <a:pPr algn="just"/>
            <a:endParaRPr lang="en-US" sz="2400" dirty="0">
              <a:ea typeface="+mn-lt"/>
              <a:cs typeface="+mn-lt"/>
            </a:endParaRPr>
          </a:p>
          <a:p>
            <a:endParaRPr lang="en-US" sz="2400" dirty="0"/>
          </a:p>
          <a:p>
            <a:endParaRPr lang="en-US" sz="1800" dirty="0"/>
          </a:p>
          <a:p>
            <a:pPr algn="just"/>
            <a:endParaRPr lang="en-US" dirty="0"/>
          </a:p>
        </p:txBody>
      </p:sp>
    </p:spTree>
    <p:extLst>
      <p:ext uri="{BB962C8B-B14F-4D97-AF65-F5344CB8AC3E}">
        <p14:creationId xmlns:p14="http://schemas.microsoft.com/office/powerpoint/2010/main" val="416069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89" y="257559"/>
            <a:ext cx="10955382" cy="1291113"/>
          </a:xfrm>
        </p:spPr>
        <p:txBody>
          <a:bodyPr>
            <a:normAutofit/>
          </a:bodyPr>
          <a:lstStyle/>
          <a:p>
            <a:r>
              <a:rPr lang="en-US" sz="3200" b="1" dirty="0">
                <a:solidFill>
                  <a:schemeClr val="tx1"/>
                </a:solidFill>
                <a:latin typeface="Verdana"/>
                <a:ea typeface="Verdana"/>
              </a:rPr>
              <a:t>Assessment Report Process</a:t>
            </a:r>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Create Rubric</a:t>
            </a:r>
          </a:p>
          <a:p>
            <a:endParaRPr lang="en-US" dirty="0"/>
          </a:p>
        </p:txBody>
      </p:sp>
      <p:sp>
        <p:nvSpPr>
          <p:cNvPr id="4" name="Text Placeholder 3"/>
          <p:cNvSpPr>
            <a:spLocks noGrp="1"/>
          </p:cNvSpPr>
          <p:nvPr>
            <p:ph type="body" sz="quarter" idx="14"/>
          </p:nvPr>
        </p:nvSpPr>
        <p:spPr/>
        <p:txBody>
          <a:bodyPr/>
          <a:lstStyle/>
          <a:p>
            <a:pPr marL="0" indent="0">
              <a:buClr>
                <a:srgbClr val="DC4305"/>
              </a:buClr>
              <a:buSzPct val="100000"/>
              <a:buNone/>
            </a:pPr>
            <a:r>
              <a:rPr lang="en-US" dirty="0">
                <a:latin typeface="Gill Sans" charset="0"/>
                <a:ea typeface="Gill Sans" charset="0"/>
                <a:cs typeface="Gill Sans" charset="0"/>
              </a:rPr>
              <a:t>Based on the report template, a rubric was created to be used to evaluate all assessment reports. </a:t>
            </a:r>
          </a:p>
        </p:txBody>
      </p:sp>
      <p:sp>
        <p:nvSpPr>
          <p:cNvPr id="5" name="Text Placeholder 4"/>
          <p:cNvSpPr>
            <a:spLocks noGrp="1"/>
          </p:cNvSpPr>
          <p:nvPr>
            <p:ph type="body" sz="quarter" idx="15"/>
          </p:nvPr>
        </p:nvSpPr>
        <p:spPr>
          <a:xfrm>
            <a:off x="4482354" y="3189027"/>
            <a:ext cx="3191743" cy="344488"/>
          </a:xfrm>
        </p:spPr>
        <p:txBody>
          <a:bodyPr/>
          <a:lstStyle/>
          <a:p>
            <a:r>
              <a:rPr lang="en-US" dirty="0">
                <a:latin typeface="Verdana" charset="0"/>
                <a:ea typeface="Verdana" charset="0"/>
                <a:cs typeface="Verdana" charset="0"/>
              </a:rPr>
              <a:t>Enter Data </a:t>
            </a:r>
          </a:p>
          <a:p>
            <a:endParaRPr lang="en-US" dirty="0">
              <a:latin typeface="Verdana" charset="0"/>
              <a:ea typeface="Verdana" charset="0"/>
              <a:cs typeface="Verdana" charset="0"/>
            </a:endParaRPr>
          </a:p>
          <a:p>
            <a:endParaRPr lang="en-US" dirty="0"/>
          </a:p>
        </p:txBody>
      </p:sp>
      <p:sp>
        <p:nvSpPr>
          <p:cNvPr id="6" name="Text Placeholder 5"/>
          <p:cNvSpPr>
            <a:spLocks noGrp="1"/>
          </p:cNvSpPr>
          <p:nvPr>
            <p:ph type="body" sz="quarter" idx="16"/>
          </p:nvPr>
        </p:nvSpPr>
        <p:spPr/>
        <p:txBody>
          <a:bodyPr/>
          <a:lstStyle/>
          <a:p>
            <a:pPr marL="0" indent="0">
              <a:buClr>
                <a:srgbClr val="DC4305"/>
              </a:buClr>
              <a:buSzPct val="100000"/>
              <a:buNone/>
            </a:pPr>
            <a:r>
              <a:rPr lang="en-US" dirty="0">
                <a:latin typeface="Gill Sans" charset="0"/>
                <a:ea typeface="Gill Sans" charset="0"/>
                <a:cs typeface="Gill Sans" charset="0"/>
              </a:rPr>
              <a:t>A score was determined on the rubric for each program and entered, along with comments, into Qualtrics to allow the data to be easily searched and retrieved. </a:t>
            </a:r>
          </a:p>
        </p:txBody>
      </p:sp>
      <p:sp>
        <p:nvSpPr>
          <p:cNvPr id="7" name="Text Placeholder 6"/>
          <p:cNvSpPr>
            <a:spLocks noGrp="1"/>
          </p:cNvSpPr>
          <p:nvPr>
            <p:ph type="body" sz="quarter" idx="17"/>
          </p:nvPr>
        </p:nvSpPr>
        <p:spPr/>
        <p:txBody>
          <a:bodyPr>
            <a:normAutofit lnSpcReduction="10000"/>
          </a:bodyPr>
          <a:lstStyle/>
          <a:p>
            <a:r>
              <a:rPr lang="en-US" dirty="0">
                <a:latin typeface="Verdana" charset="0"/>
                <a:ea typeface="Verdana" charset="0"/>
                <a:cs typeface="Verdana" charset="0"/>
              </a:rPr>
              <a:t>Analyze Data</a:t>
            </a:r>
          </a:p>
          <a:p>
            <a:endParaRPr lang="en-US" dirty="0"/>
          </a:p>
        </p:txBody>
      </p:sp>
      <p:sp>
        <p:nvSpPr>
          <p:cNvPr id="8" name="Text Placeholder 7"/>
          <p:cNvSpPr>
            <a:spLocks noGrp="1"/>
          </p:cNvSpPr>
          <p:nvPr>
            <p:ph type="body" sz="quarter" idx="18"/>
          </p:nvPr>
        </p:nvSpPr>
        <p:spPr/>
        <p:txBody>
          <a:bodyPr/>
          <a:lstStyle/>
          <a:p>
            <a:pPr marL="0" indent="0">
              <a:buNone/>
            </a:pPr>
            <a:r>
              <a:rPr lang="en-US" dirty="0"/>
              <a:t>All assessment report data was then analyzed to determine the areas of focus for annual professional development. </a:t>
            </a:r>
          </a:p>
        </p:txBody>
      </p:sp>
      <p:pic>
        <p:nvPicPr>
          <p:cNvPr id="9" name="Picture 8" descr="&quot;&quot;">
            <a:extLst>
              <a:ext uri="{FF2B5EF4-FFF2-40B4-BE49-F238E27FC236}">
                <a16:creationId xmlns:a16="http://schemas.microsoft.com/office/drawing/2014/main" id="{D2E044F2-004B-30BB-2784-F2E54F94D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984" y="2084905"/>
            <a:ext cx="504122" cy="504122"/>
          </a:xfrm>
          <a:prstGeom prst="rect">
            <a:avLst/>
          </a:prstGeom>
        </p:spPr>
      </p:pic>
      <p:pic>
        <p:nvPicPr>
          <p:cNvPr id="14" name="Picture 13" descr="&quot;&quot;">
            <a:extLst>
              <a:ext uri="{FF2B5EF4-FFF2-40B4-BE49-F238E27FC236}">
                <a16:creationId xmlns:a16="http://schemas.microsoft.com/office/drawing/2014/main" id="{ED3BB6A0-F648-3DAB-B153-6E3CED588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475" y="2084905"/>
            <a:ext cx="504122" cy="504122"/>
          </a:xfrm>
          <a:prstGeom prst="rect">
            <a:avLst/>
          </a:prstGeom>
        </p:spPr>
      </p:pic>
      <p:pic>
        <p:nvPicPr>
          <p:cNvPr id="18" name="Picture 17" descr="&quot;&quot;">
            <a:extLst>
              <a:ext uri="{FF2B5EF4-FFF2-40B4-BE49-F238E27FC236}">
                <a16:creationId xmlns:a16="http://schemas.microsoft.com/office/drawing/2014/main" id="{29C04D49-37D2-3E89-8C9E-CBEADEADA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73" y="2084905"/>
            <a:ext cx="504122" cy="504122"/>
          </a:xfrm>
          <a:prstGeom prst="rect">
            <a:avLst/>
          </a:prstGeom>
        </p:spPr>
      </p:pic>
    </p:spTree>
    <p:extLst>
      <p:ext uri="{BB962C8B-B14F-4D97-AF65-F5344CB8AC3E}">
        <p14:creationId xmlns:p14="http://schemas.microsoft.com/office/powerpoint/2010/main" val="278842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4354-C6F2-C14D-9F1D-2535A970A5EE}"/>
              </a:ext>
            </a:extLst>
          </p:cNvPr>
          <p:cNvSpPr>
            <a:spLocks noGrp="1"/>
          </p:cNvSpPr>
          <p:nvPr>
            <p:ph type="title"/>
          </p:nvPr>
        </p:nvSpPr>
        <p:spPr>
          <a:xfrm>
            <a:off x="1474234" y="541894"/>
            <a:ext cx="9879563" cy="737586"/>
          </a:xfrm>
        </p:spPr>
        <p:txBody>
          <a:bodyPr>
            <a:normAutofit/>
          </a:bodyPr>
          <a:lstStyle/>
          <a:p>
            <a:r>
              <a:rPr lang="en-US" sz="3200" dirty="0"/>
              <a:t>Assessment Rubric</a:t>
            </a:r>
          </a:p>
        </p:txBody>
      </p:sp>
      <p:pic>
        <p:nvPicPr>
          <p:cNvPr id="5" name="Picture Placeholder 4" descr="&quot;&quot;">
            <a:extLst>
              <a:ext uri="{FF2B5EF4-FFF2-40B4-BE49-F238E27FC236}">
                <a16:creationId xmlns:a16="http://schemas.microsoft.com/office/drawing/2014/main" id="{C5613650-85F2-4341-9630-17A97C0BA5D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7" b="157"/>
          <a:stretch>
            <a:fillRect/>
          </a:stretch>
        </p:blipFill>
        <p:spPr>
          <a:prstGeom prst="rect">
            <a:avLst/>
          </a:prstGeom>
        </p:spPr>
      </p:pic>
      <p:graphicFrame>
        <p:nvGraphicFramePr>
          <p:cNvPr id="7" name="Table 4">
            <a:extLst>
              <a:ext uri="{FF2B5EF4-FFF2-40B4-BE49-F238E27FC236}">
                <a16:creationId xmlns:a16="http://schemas.microsoft.com/office/drawing/2014/main" id="{87DDF29C-46C8-EABB-E283-EC952E02194F}"/>
              </a:ext>
            </a:extLst>
          </p:cNvPr>
          <p:cNvGraphicFramePr>
            <a:graphicFrameLocks noGrp="1"/>
          </p:cNvGraphicFramePr>
          <p:nvPr>
            <p:extLst>
              <p:ext uri="{D42A27DB-BD31-4B8C-83A1-F6EECF244321}">
                <p14:modId xmlns:p14="http://schemas.microsoft.com/office/powerpoint/2010/main" val="2248516094"/>
              </p:ext>
            </p:extLst>
          </p:nvPr>
        </p:nvGraphicFramePr>
        <p:xfrm>
          <a:off x="1120809" y="1455813"/>
          <a:ext cx="10715990" cy="4968240"/>
        </p:xfrm>
        <a:graphic>
          <a:graphicData uri="http://schemas.openxmlformats.org/drawingml/2006/table">
            <a:tbl>
              <a:tblPr firstRow="1" bandRow="1"/>
              <a:tblGrid>
                <a:gridCol w="2258898">
                  <a:extLst>
                    <a:ext uri="{9D8B030D-6E8A-4147-A177-3AD203B41FA5}">
                      <a16:colId xmlns:a16="http://schemas.microsoft.com/office/drawing/2014/main" val="2139416827"/>
                    </a:ext>
                  </a:extLst>
                </a:gridCol>
                <a:gridCol w="2114273">
                  <a:extLst>
                    <a:ext uri="{9D8B030D-6E8A-4147-A177-3AD203B41FA5}">
                      <a16:colId xmlns:a16="http://schemas.microsoft.com/office/drawing/2014/main" val="1692663799"/>
                    </a:ext>
                  </a:extLst>
                </a:gridCol>
                <a:gridCol w="2114273">
                  <a:extLst>
                    <a:ext uri="{9D8B030D-6E8A-4147-A177-3AD203B41FA5}">
                      <a16:colId xmlns:a16="http://schemas.microsoft.com/office/drawing/2014/main" val="2990576522"/>
                    </a:ext>
                  </a:extLst>
                </a:gridCol>
                <a:gridCol w="2114273">
                  <a:extLst>
                    <a:ext uri="{9D8B030D-6E8A-4147-A177-3AD203B41FA5}">
                      <a16:colId xmlns:a16="http://schemas.microsoft.com/office/drawing/2014/main" val="1970120332"/>
                    </a:ext>
                  </a:extLst>
                </a:gridCol>
                <a:gridCol w="2114273">
                  <a:extLst>
                    <a:ext uri="{9D8B030D-6E8A-4147-A177-3AD203B41FA5}">
                      <a16:colId xmlns:a16="http://schemas.microsoft.com/office/drawing/2014/main" val="2645904114"/>
                    </a:ext>
                  </a:extLst>
                </a:gridCol>
              </a:tblGrid>
              <a:tr h="365760">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Assessment Element</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1 – Beginning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2 – Developing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3 – Established</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4 – Robust</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73F09"/>
                    </a:solidFill>
                  </a:tcPr>
                </a:tc>
                <a:extLst>
                  <a:ext uri="{0D108BD9-81ED-4DB2-BD59-A6C34878D82A}">
                    <a16:rowId xmlns:a16="http://schemas.microsoft.com/office/drawing/2014/main" val="869969878"/>
                  </a:ext>
                </a:extLst>
              </a:tr>
              <a:tr h="0">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Outcomes are specific and measurable.</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Outcomes are not specific or measurable about what students will learn.</a:t>
                      </a: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Outcomes are present but use imprecise verbs, have vague description of what students will learn, or relate to more than one area.</a:t>
                      </a: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a:effectLst/>
                          <a:latin typeface="Arial Narrow" panose="020B0606020202030204" pitchFamily="34" charset="0"/>
                          <a:ea typeface="Times New Roman" panose="02020603050405020304" pitchFamily="18" charset="0"/>
                          <a:cs typeface="Times New Roman" panose="02020603050405020304" pitchFamily="18" charset="0"/>
                        </a:rPr>
                        <a:t>Outcomes have verbs relating to one specific area and description of students’ measurable content, skills, or attitudes.</a:t>
                      </a:r>
                      <a:endParaRPr lang="en-US" sz="10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Outcomes have precise verbs relating to one specific area and rich description of students’ measurable content, skills, or attitudes.</a:t>
                      </a: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3085692513"/>
                  </a:ext>
                </a:extLst>
              </a:tr>
              <a:tr h="0">
                <a:tc>
                  <a:txBody>
                    <a:body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Times New Roman" panose="02020603050405020304" pitchFamily="18" charset="0"/>
                        </a:rPr>
                        <a:t>Program outcomes are mapped to curriculum.</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No curricular map present.</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Curricular map does not indicate level of knowledge/skills assessed OR has a limited number of courses.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Curricular map is complete with knowledge and skill levels, but it does not appear to scaffold the students’ learning.</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Curricular map is complete with knowledge and skill levels, and it appropriately scaffolds student learning.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extLst>
                  <a:ext uri="{0D108BD9-81ED-4DB2-BD59-A6C34878D82A}">
                    <a16:rowId xmlns:a16="http://schemas.microsoft.com/office/drawing/2014/main" val="4174949815"/>
                  </a:ext>
                </a:extLst>
              </a:tr>
              <a:tr h="0">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Times New Roman" panose="02020603050405020304" pitchFamily="18" charset="0"/>
                        </a:rPr>
                        <a:t>Each program outcome has direct assessments with appropriate benchmarks.</a:t>
                      </a: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No outcomes have direct assessments with appropriate benchmarks.</a:t>
                      </a: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Few outcomes have at least one direct assessment with appropriate benchmarks.</a:t>
                      </a: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Most outcomes have at least one direct assessment with appropriate benchmarks.</a:t>
                      </a: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All outcomes have at least one direct assessment with appropriate benchmarks.</a:t>
                      </a: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1873894095"/>
                  </a:ext>
                </a:extLst>
              </a:tr>
              <a:tr h="0">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Faculty are engaged in assessment activities.</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One person assesses and analyzes student outcomes.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Few faculty participate in assessing and analyzing student outcomes.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Most faculty participate in assessing and analyzing student outcomes.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All faculty participate in assessing and analyzing student outcomes.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extLst>
                  <a:ext uri="{0D108BD9-81ED-4DB2-BD59-A6C34878D82A}">
                    <a16:rowId xmlns:a16="http://schemas.microsoft.com/office/drawing/2014/main" val="3077407176"/>
                  </a:ext>
                </a:extLst>
              </a:tr>
              <a:tr h="0">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Data is collected systematically.</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Plans in place to begin systematically collecting student work for analysis.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Methods of data collection limited or insufficient to enable analysis of achievement in more than a few program outcomes.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Methods of data collection are systematic and enables analysis of achievement in most program outcomes, but not all.</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Methods of data collection are systematic and enable analysis of achievement in full range of program outcomes.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660816027"/>
                  </a:ext>
                </a:extLst>
              </a:tr>
              <a:tr h="0">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Data is analyzed to provide basis for continuous improvement efforts.</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600"/>
                        </a:spcBef>
                        <a:spcAft>
                          <a:spcPts val="40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Plans in place for scoring and analyzing data effectively. </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600"/>
                        </a:spcBef>
                        <a:spcAft>
                          <a:spcPts val="40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Analysis is cursory and limits the program’s ability to draw meaningful conclusions about student achievement.</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600"/>
                        </a:spcBef>
                        <a:spcAft>
                          <a:spcPts val="40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Analysis reveals general trends but may not be robust enough to allow program to pinpoint source problems and move to address them.</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600"/>
                        </a:spcBef>
                        <a:spcAft>
                          <a:spcPts val="40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Analysis of assessment results enables program to identify patterns and themes related to student achievement. Analysis forms solid foundation for assessment activities and continuous improvement.</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3F09">
                        <a:tint val="20000"/>
                      </a:srgbClr>
                    </a:solidFill>
                  </a:tcPr>
                </a:tc>
                <a:extLst>
                  <a:ext uri="{0D108BD9-81ED-4DB2-BD59-A6C34878D82A}">
                    <a16:rowId xmlns:a16="http://schemas.microsoft.com/office/drawing/2014/main" val="3158791472"/>
                  </a:ext>
                </a:extLst>
              </a:tr>
              <a:tr h="630093">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41910" marR="0">
                        <a:spcBef>
                          <a:spcPts val="0"/>
                        </a:spcBef>
                        <a:spcAft>
                          <a:spcPts val="0"/>
                        </a:spcAft>
                        <a:tabLst>
                          <a:tab pos="41910" algn="l"/>
                          <a:tab pos="17907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Assessment activities lead to changes designed to improve student learning (content, pedagogical, structural, etc.).</a:t>
                      </a:r>
                      <a:r>
                        <a:rPr lang="en-US" sz="10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Timeline for implementation is detailed.</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No changes in course content, pedagogy, or curricular structure were implemented as a result of student learning data.</a:t>
                      </a:r>
                    </a:p>
                  </a:txBody>
                  <a:tcPr marL="45720" marR="4572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Plans and timeline to make changes in course content, pedagogy, or curricular structure based on student learning data or modifications to courses, but link to student learning data is not clear.</a:t>
                      </a:r>
                    </a:p>
                  </a:txBody>
                  <a:tcPr marL="45720" marR="4572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Some changes to course content, pedagogy, or curricular structure have been implemented based on student learning data. Timeline of changes is described. </a:t>
                      </a:r>
                    </a:p>
                  </a:txBody>
                  <a:tcPr marL="45720" marR="4572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lvl1pPr marL="0" algn="l" defTabSz="914400" rtl="0" eaLnBrk="1" latinLnBrk="0" hangingPunct="1">
                        <a:defRPr sz="1800" kern="1200">
                          <a:solidFill>
                            <a:schemeClr val="dk1"/>
                          </a:solidFill>
                          <a:latin typeface="Kievit Offc"/>
                        </a:defRPr>
                      </a:lvl1pPr>
                      <a:lvl2pPr marL="457200" algn="l" defTabSz="914400" rtl="0" eaLnBrk="1" latinLnBrk="0" hangingPunct="1">
                        <a:defRPr sz="1800" kern="1200">
                          <a:solidFill>
                            <a:schemeClr val="dk1"/>
                          </a:solidFill>
                          <a:latin typeface="Kievit Offc"/>
                        </a:defRPr>
                      </a:lvl2pPr>
                      <a:lvl3pPr marL="914400" algn="l" defTabSz="914400" rtl="0" eaLnBrk="1" latinLnBrk="0" hangingPunct="1">
                        <a:defRPr sz="1800" kern="1200">
                          <a:solidFill>
                            <a:schemeClr val="dk1"/>
                          </a:solidFill>
                          <a:latin typeface="Kievit Offc"/>
                        </a:defRPr>
                      </a:lvl3pPr>
                      <a:lvl4pPr marL="1371600" algn="l" defTabSz="914400" rtl="0" eaLnBrk="1" latinLnBrk="0" hangingPunct="1">
                        <a:defRPr sz="1800" kern="1200">
                          <a:solidFill>
                            <a:schemeClr val="dk1"/>
                          </a:solidFill>
                          <a:latin typeface="Kievit Offc"/>
                        </a:defRPr>
                      </a:lvl4pPr>
                      <a:lvl5pPr marL="1828800" algn="l" defTabSz="914400" rtl="0" eaLnBrk="1" latinLnBrk="0" hangingPunct="1">
                        <a:defRPr sz="1800" kern="1200">
                          <a:solidFill>
                            <a:schemeClr val="dk1"/>
                          </a:solidFill>
                          <a:latin typeface="Kievit Offc"/>
                        </a:defRPr>
                      </a:lvl5pPr>
                      <a:lvl6pPr marL="2286000" algn="l" defTabSz="914400" rtl="0" eaLnBrk="1" latinLnBrk="0" hangingPunct="1">
                        <a:defRPr sz="1800" kern="1200">
                          <a:solidFill>
                            <a:schemeClr val="dk1"/>
                          </a:solidFill>
                          <a:latin typeface="Kievit Offc"/>
                        </a:defRPr>
                      </a:lvl6pPr>
                      <a:lvl7pPr marL="2743200" algn="l" defTabSz="914400" rtl="0" eaLnBrk="1" latinLnBrk="0" hangingPunct="1">
                        <a:defRPr sz="1800" kern="1200">
                          <a:solidFill>
                            <a:schemeClr val="dk1"/>
                          </a:solidFill>
                          <a:latin typeface="Kievit Offc"/>
                        </a:defRPr>
                      </a:lvl7pPr>
                      <a:lvl8pPr marL="3200400" algn="l" defTabSz="914400" rtl="0" eaLnBrk="1" latinLnBrk="0" hangingPunct="1">
                        <a:defRPr sz="1800" kern="1200">
                          <a:solidFill>
                            <a:schemeClr val="dk1"/>
                          </a:solidFill>
                          <a:latin typeface="Kievit Offc"/>
                        </a:defRPr>
                      </a:lvl8pPr>
                      <a:lvl9pPr marL="3657600" algn="l" defTabSz="914400" rtl="0" eaLnBrk="1" latinLnBrk="0" hangingPunct="1">
                        <a:defRPr sz="1800" kern="1200">
                          <a:solidFill>
                            <a:schemeClr val="dk1"/>
                          </a:solidFill>
                          <a:latin typeface="Kievit Offc"/>
                        </a:defRPr>
                      </a:lvl9pPr>
                    </a:lstStyle>
                    <a:p>
                      <a:pPr marL="0" marR="0">
                        <a:spcBef>
                          <a:spcPts val="0"/>
                        </a:spcBef>
                        <a:spcAft>
                          <a:spcPts val="0"/>
                        </a:spcAft>
                      </a:pPr>
                      <a:r>
                        <a:rPr lang="en-US" sz="1000" b="0" dirty="0">
                          <a:effectLst/>
                          <a:latin typeface="Arial Narrow" panose="020B0606020202030204" pitchFamily="34" charset="0"/>
                          <a:ea typeface="Times New Roman" panose="02020603050405020304" pitchFamily="18" charset="0"/>
                          <a:cs typeface="Times New Roman" panose="02020603050405020304" pitchFamily="18" charset="0"/>
                        </a:rPr>
                        <a:t>Detailed and specific changes to course content, pedagogy, or curricular structure have been implemented based on student learning data. Detailed timeline of changes is described and has been implemented. </a:t>
                      </a:r>
                    </a:p>
                  </a:txBody>
                  <a:tcPr marL="45720" marR="4572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4270892446"/>
                  </a:ext>
                </a:extLst>
              </a:tr>
            </a:tbl>
          </a:graphicData>
        </a:graphic>
      </p:graphicFrame>
    </p:spTree>
    <p:extLst>
      <p:ext uri="{BB962C8B-B14F-4D97-AF65-F5344CB8AC3E}">
        <p14:creationId xmlns:p14="http://schemas.microsoft.com/office/powerpoint/2010/main" val="239112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4354-C6F2-C14D-9F1D-2535A970A5EE}"/>
              </a:ext>
            </a:extLst>
          </p:cNvPr>
          <p:cNvSpPr>
            <a:spLocks noGrp="1"/>
          </p:cNvSpPr>
          <p:nvPr>
            <p:ph type="title"/>
          </p:nvPr>
        </p:nvSpPr>
        <p:spPr>
          <a:xfrm>
            <a:off x="1474234" y="541894"/>
            <a:ext cx="9879563" cy="737586"/>
          </a:xfrm>
        </p:spPr>
        <p:txBody>
          <a:bodyPr>
            <a:normAutofit/>
          </a:bodyPr>
          <a:lstStyle/>
          <a:p>
            <a:r>
              <a:rPr lang="en-US" sz="3200" dirty="0"/>
              <a:t>Assessment Rubric</a:t>
            </a:r>
          </a:p>
        </p:txBody>
      </p:sp>
      <p:pic>
        <p:nvPicPr>
          <p:cNvPr id="5" name="Picture Placeholder 4" descr="&quot;&quot;">
            <a:extLst>
              <a:ext uri="{FF2B5EF4-FFF2-40B4-BE49-F238E27FC236}">
                <a16:creationId xmlns:a16="http://schemas.microsoft.com/office/drawing/2014/main" id="{C5613650-85F2-4341-9630-17A97C0BA5D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7" b="157"/>
          <a:stretch>
            <a:fillRect/>
          </a:stretch>
        </p:blipFill>
        <p:spPr>
          <a:prstGeom prst="rect">
            <a:avLst/>
          </a:prstGeom>
        </p:spPr>
      </p:pic>
      <p:graphicFrame>
        <p:nvGraphicFramePr>
          <p:cNvPr id="3" name="Table 4">
            <a:extLst>
              <a:ext uri="{FF2B5EF4-FFF2-40B4-BE49-F238E27FC236}">
                <a16:creationId xmlns:a16="http://schemas.microsoft.com/office/drawing/2014/main" id="{9FED0018-6878-938F-4E12-F8B91C822B27}"/>
              </a:ext>
            </a:extLst>
          </p:cNvPr>
          <p:cNvGraphicFramePr>
            <a:graphicFrameLocks noGrp="1"/>
          </p:cNvGraphicFramePr>
          <p:nvPr>
            <p:extLst>
              <p:ext uri="{D42A27DB-BD31-4B8C-83A1-F6EECF244321}">
                <p14:modId xmlns:p14="http://schemas.microsoft.com/office/powerpoint/2010/main" val="2402728803"/>
              </p:ext>
            </p:extLst>
          </p:nvPr>
        </p:nvGraphicFramePr>
        <p:xfrm>
          <a:off x="1120809" y="1455813"/>
          <a:ext cx="10715990" cy="2316480"/>
        </p:xfrm>
        <a:graphic>
          <a:graphicData uri="http://schemas.openxmlformats.org/drawingml/2006/table">
            <a:tbl>
              <a:tblPr firstRow="1" bandRow="1"/>
              <a:tblGrid>
                <a:gridCol w="2258898">
                  <a:extLst>
                    <a:ext uri="{9D8B030D-6E8A-4147-A177-3AD203B41FA5}">
                      <a16:colId xmlns:a16="http://schemas.microsoft.com/office/drawing/2014/main" val="2139416827"/>
                    </a:ext>
                  </a:extLst>
                </a:gridCol>
                <a:gridCol w="2114273">
                  <a:extLst>
                    <a:ext uri="{9D8B030D-6E8A-4147-A177-3AD203B41FA5}">
                      <a16:colId xmlns:a16="http://schemas.microsoft.com/office/drawing/2014/main" val="1692663799"/>
                    </a:ext>
                  </a:extLst>
                </a:gridCol>
                <a:gridCol w="2114273">
                  <a:extLst>
                    <a:ext uri="{9D8B030D-6E8A-4147-A177-3AD203B41FA5}">
                      <a16:colId xmlns:a16="http://schemas.microsoft.com/office/drawing/2014/main" val="2990576522"/>
                    </a:ext>
                  </a:extLst>
                </a:gridCol>
                <a:gridCol w="2114273">
                  <a:extLst>
                    <a:ext uri="{9D8B030D-6E8A-4147-A177-3AD203B41FA5}">
                      <a16:colId xmlns:a16="http://schemas.microsoft.com/office/drawing/2014/main" val="1970120332"/>
                    </a:ext>
                  </a:extLst>
                </a:gridCol>
                <a:gridCol w="2114273">
                  <a:extLst>
                    <a:ext uri="{9D8B030D-6E8A-4147-A177-3AD203B41FA5}">
                      <a16:colId xmlns:a16="http://schemas.microsoft.com/office/drawing/2014/main" val="2645904114"/>
                    </a:ext>
                  </a:extLst>
                </a:gridCol>
              </a:tblGrid>
              <a:tr h="365760">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Assessment Element</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1 – Beginning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2 – Developing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3 – Established</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solidFill>
                  </a:tcPr>
                </a:tc>
                <a:tc>
                  <a:txBody>
                    <a:bodyPr/>
                    <a:lstStyle>
                      <a:lvl1pPr marL="0" algn="l" defTabSz="914400" rtl="0" eaLnBrk="1" latinLnBrk="0" hangingPunct="1">
                        <a:defRPr sz="1800" b="1" kern="1200">
                          <a:solidFill>
                            <a:schemeClr val="lt1"/>
                          </a:solidFill>
                          <a:latin typeface="Kievit Offc"/>
                        </a:defRPr>
                      </a:lvl1pPr>
                      <a:lvl2pPr marL="457200" algn="l" defTabSz="914400" rtl="0" eaLnBrk="1" latinLnBrk="0" hangingPunct="1">
                        <a:defRPr sz="1800" b="1" kern="1200">
                          <a:solidFill>
                            <a:schemeClr val="lt1"/>
                          </a:solidFill>
                          <a:latin typeface="Kievit Offc"/>
                        </a:defRPr>
                      </a:lvl2pPr>
                      <a:lvl3pPr marL="914400" algn="l" defTabSz="914400" rtl="0" eaLnBrk="1" latinLnBrk="0" hangingPunct="1">
                        <a:defRPr sz="1800" b="1" kern="1200">
                          <a:solidFill>
                            <a:schemeClr val="lt1"/>
                          </a:solidFill>
                          <a:latin typeface="Kievit Offc"/>
                        </a:defRPr>
                      </a:lvl3pPr>
                      <a:lvl4pPr marL="1371600" algn="l" defTabSz="914400" rtl="0" eaLnBrk="1" latinLnBrk="0" hangingPunct="1">
                        <a:defRPr sz="1800" b="1" kern="1200">
                          <a:solidFill>
                            <a:schemeClr val="lt1"/>
                          </a:solidFill>
                          <a:latin typeface="Kievit Offc"/>
                        </a:defRPr>
                      </a:lvl4pPr>
                      <a:lvl5pPr marL="1828800" algn="l" defTabSz="914400" rtl="0" eaLnBrk="1" latinLnBrk="0" hangingPunct="1">
                        <a:defRPr sz="1800" b="1" kern="1200">
                          <a:solidFill>
                            <a:schemeClr val="lt1"/>
                          </a:solidFill>
                          <a:latin typeface="Kievit Offc"/>
                        </a:defRPr>
                      </a:lvl5pPr>
                      <a:lvl6pPr marL="2286000" algn="l" defTabSz="914400" rtl="0" eaLnBrk="1" latinLnBrk="0" hangingPunct="1">
                        <a:defRPr sz="1800" b="1" kern="1200">
                          <a:solidFill>
                            <a:schemeClr val="lt1"/>
                          </a:solidFill>
                          <a:latin typeface="Kievit Offc"/>
                        </a:defRPr>
                      </a:lvl6pPr>
                      <a:lvl7pPr marL="2743200" algn="l" defTabSz="914400" rtl="0" eaLnBrk="1" latinLnBrk="0" hangingPunct="1">
                        <a:defRPr sz="1800" b="1" kern="1200">
                          <a:solidFill>
                            <a:schemeClr val="lt1"/>
                          </a:solidFill>
                          <a:latin typeface="Kievit Offc"/>
                        </a:defRPr>
                      </a:lvl7pPr>
                      <a:lvl8pPr marL="3200400" algn="l" defTabSz="914400" rtl="0" eaLnBrk="1" latinLnBrk="0" hangingPunct="1">
                        <a:defRPr sz="1800" b="1" kern="1200">
                          <a:solidFill>
                            <a:schemeClr val="lt1"/>
                          </a:solidFill>
                          <a:latin typeface="Kievit Offc"/>
                        </a:defRPr>
                      </a:lvl8pPr>
                      <a:lvl9pPr marL="3657600" algn="l" defTabSz="914400" rtl="0" eaLnBrk="1" latinLnBrk="0" hangingPunct="1">
                        <a:defRPr sz="1800" b="1" kern="1200">
                          <a:solidFill>
                            <a:schemeClr val="lt1"/>
                          </a:solidFill>
                          <a:latin typeface="Kievit Offc"/>
                        </a:defRPr>
                      </a:lvl9pPr>
                    </a:lstStyle>
                    <a:p>
                      <a:pPr algn="ctr"/>
                      <a:r>
                        <a:rPr lang="en-US" sz="1200" dirty="0">
                          <a:latin typeface="+mj-lt"/>
                        </a:rPr>
                        <a:t>4 – Robust</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solidFill>
                  </a:tcPr>
                </a:tc>
                <a:extLst>
                  <a:ext uri="{0D108BD9-81ED-4DB2-BD59-A6C34878D82A}">
                    <a16:rowId xmlns:a16="http://schemas.microsoft.com/office/drawing/2014/main" val="869969878"/>
                  </a:ext>
                </a:extLst>
              </a:tr>
              <a:tr h="0">
                <a:tc>
                  <a:txBody>
                    <a:bodyPr/>
                    <a:lstStyle/>
                    <a:p>
                      <a:pPr marL="41910" marR="0">
                        <a:spcBef>
                          <a:spcPts val="0"/>
                        </a:spcBef>
                        <a:spcAft>
                          <a:spcPts val="0"/>
                        </a:spcAft>
                        <a:tabLst>
                          <a:tab pos="41910" algn="l"/>
                          <a:tab pos="154940" algn="l"/>
                        </a:tabLst>
                      </a:pPr>
                      <a:r>
                        <a:rPr lang="en-US" sz="1000" b="1" dirty="0">
                          <a:effectLst/>
                          <a:latin typeface="Arial Narrow" panose="020B0606020202030204" pitchFamily="34" charset="0"/>
                          <a:ea typeface="Times New Roman" panose="02020603050405020304" pitchFamily="18" charset="0"/>
                          <a:cs typeface="Times New Roman" panose="02020603050405020304" pitchFamily="18" charset="0"/>
                        </a:rPr>
                        <a:t>Assessment processes are improved and reflected upon.</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Improvement on assessment processes not detailed and no reflection discussed.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Plans to improve and reflect on assessment processes.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Critical evaluation and reflection on past and current assessment processes leading to revisions.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Critical evaluation and reflection on past and current assessment processes leading to specific and detailed revisions.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3085692513"/>
                  </a:ext>
                </a:extLst>
              </a:tr>
              <a:tr h="0">
                <a:tc>
                  <a:txBody>
                    <a:bodyPr/>
                    <a:lstStyle/>
                    <a:p>
                      <a:pPr marL="0" marR="0">
                        <a:spcBef>
                          <a:spcPts val="0"/>
                        </a:spcBef>
                        <a:spcAft>
                          <a:spcPts val="0"/>
                        </a:spcAft>
                        <a:tabLst>
                          <a:tab pos="4191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Assessment outcomes and benchmarks consistent or equivalent across multiple campuses and modalities (if only offered on one campus or modality check N/A).</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Outcomes and benchmarks are not coordinated between campuses/modalities.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Outcomes are shared between campuses/modalities, but benchmarks are unique to each campus/modality.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Outcomes and benchmarks are coordinated between campuses/modalities.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tc>
                  <a:txBody>
                    <a:bodyPr/>
                    <a:lstStyle/>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Outcomes and benchmarks are coordinated between all campuses/modalities.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3F09">
                        <a:tint val="20000"/>
                      </a:srgbClr>
                    </a:solidFill>
                  </a:tcPr>
                </a:tc>
                <a:extLst>
                  <a:ext uri="{0D108BD9-81ED-4DB2-BD59-A6C34878D82A}">
                    <a16:rowId xmlns:a16="http://schemas.microsoft.com/office/drawing/2014/main" val="4174949815"/>
                  </a:ext>
                </a:extLst>
              </a:tr>
              <a:tr h="0">
                <a:tc>
                  <a:txBody>
                    <a:bodyPr/>
                    <a:lstStyle/>
                    <a:p>
                      <a:pPr marL="41910" marR="0">
                        <a:spcBef>
                          <a:spcPts val="0"/>
                        </a:spcBef>
                        <a:spcAft>
                          <a:spcPts val="0"/>
                        </a:spcAft>
                        <a:tabLst>
                          <a:tab pos="41910" algn="l"/>
                          <a:tab pos="154940" algn="l"/>
                        </a:tabLst>
                      </a:pPr>
                      <a:r>
                        <a:rPr lang="en-US" sz="1000" b="1" dirty="0">
                          <a:effectLst/>
                          <a:latin typeface="Arial Narrow" panose="020B0606020202030204" pitchFamily="34" charset="0"/>
                          <a:ea typeface="Times New Roman" panose="02020603050405020304" pitchFamily="18" charset="0"/>
                          <a:cs typeface="Calibri" panose="020F0502020204030204" pitchFamily="34" charset="0"/>
                        </a:rPr>
                        <a:t>Assessment data tracking and reporting across locations/modalities.</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Assessment data is not delineated across different modalities/locations.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Assessment data is delineated between modalities/locations but student achievement is not tracked and reported across them.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Assessment data is tracked and reported for different locations/modalities.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tc>
                  <a:txBody>
                    <a:bodyPr/>
                    <a:lstStyle/>
                    <a:p>
                      <a:pPr marL="0" marR="0">
                        <a:spcBef>
                          <a:spcPts val="0"/>
                        </a:spcBef>
                        <a:spcAft>
                          <a:spcPts val="0"/>
                        </a:spcAft>
                      </a:pPr>
                      <a:r>
                        <a:rPr lang="en-US"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Assessment data is tracked and reported for different locations/modalities with a strong focus on student achievement at each.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73F09">
                        <a:tint val="40000"/>
                      </a:srgbClr>
                    </a:solidFill>
                  </a:tcPr>
                </a:tc>
                <a:extLst>
                  <a:ext uri="{0D108BD9-81ED-4DB2-BD59-A6C34878D82A}">
                    <a16:rowId xmlns:a16="http://schemas.microsoft.com/office/drawing/2014/main" val="1873894095"/>
                  </a:ext>
                </a:extLst>
              </a:tr>
            </a:tbl>
          </a:graphicData>
        </a:graphic>
      </p:graphicFrame>
    </p:spTree>
    <p:extLst>
      <p:ext uri="{BB962C8B-B14F-4D97-AF65-F5344CB8AC3E}">
        <p14:creationId xmlns:p14="http://schemas.microsoft.com/office/powerpoint/2010/main" val="383029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4354-C6F2-C14D-9F1D-2535A970A5EE}"/>
              </a:ext>
            </a:extLst>
          </p:cNvPr>
          <p:cNvSpPr>
            <a:spLocks noGrp="1"/>
          </p:cNvSpPr>
          <p:nvPr>
            <p:ph type="title"/>
          </p:nvPr>
        </p:nvSpPr>
        <p:spPr/>
        <p:txBody>
          <a:bodyPr>
            <a:noAutofit/>
          </a:bodyPr>
          <a:lstStyle/>
          <a:p>
            <a:r>
              <a:rPr lang="en-US" sz="3200" dirty="0"/>
              <a:t>Assessment Report Feedback</a:t>
            </a:r>
          </a:p>
        </p:txBody>
      </p:sp>
      <p:graphicFrame>
        <p:nvGraphicFramePr>
          <p:cNvPr id="6" name="Chart 5">
            <a:extLst>
              <a:ext uri="{FF2B5EF4-FFF2-40B4-BE49-F238E27FC236}">
                <a16:creationId xmlns:a16="http://schemas.microsoft.com/office/drawing/2014/main" id="{C3F6FD9E-E183-E155-F944-C7822BF10687}"/>
              </a:ext>
            </a:extLst>
          </p:cNvPr>
          <p:cNvGraphicFramePr/>
          <p:nvPr>
            <p:extLst>
              <p:ext uri="{D42A27DB-BD31-4B8C-83A1-F6EECF244321}">
                <p14:modId xmlns:p14="http://schemas.microsoft.com/office/powerpoint/2010/main" val="819027958"/>
              </p:ext>
            </p:extLst>
          </p:nvPr>
        </p:nvGraphicFramePr>
        <p:xfrm>
          <a:off x="1474236" y="1578738"/>
          <a:ext cx="7266562" cy="462063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descr="&quot;&quot;">
            <a:extLst>
              <a:ext uri="{FF2B5EF4-FFF2-40B4-BE49-F238E27FC236}">
                <a16:creationId xmlns:a16="http://schemas.microsoft.com/office/drawing/2014/main" id="{5EDDD7AF-8DA6-50E2-B908-18B56A3C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71" y="649431"/>
            <a:ext cx="504122" cy="504122"/>
          </a:xfrm>
          <a:prstGeom prst="rect">
            <a:avLst/>
          </a:prstGeom>
        </p:spPr>
      </p:pic>
      <p:sp>
        <p:nvSpPr>
          <p:cNvPr id="3" name="TextBox 2">
            <a:extLst>
              <a:ext uri="{FF2B5EF4-FFF2-40B4-BE49-F238E27FC236}">
                <a16:creationId xmlns:a16="http://schemas.microsoft.com/office/drawing/2014/main" id="{6FC5DBE2-082B-FE34-5150-3235A21D1AE0}"/>
              </a:ext>
            </a:extLst>
          </p:cNvPr>
          <p:cNvSpPr txBox="1"/>
          <p:nvPr/>
        </p:nvSpPr>
        <p:spPr>
          <a:xfrm>
            <a:off x="8301008" y="1578738"/>
            <a:ext cx="3451124" cy="584775"/>
          </a:xfrm>
          <a:prstGeom prst="rect">
            <a:avLst/>
          </a:prstGeom>
          <a:noFill/>
          <a:ln w="19050">
            <a:solidFill>
              <a:schemeClr val="tx1"/>
            </a:solidFill>
          </a:ln>
        </p:spPr>
        <p:txBody>
          <a:bodyPr wrap="square" rtlCol="0">
            <a:spAutoFit/>
          </a:bodyPr>
          <a:lstStyle/>
          <a:p>
            <a:r>
              <a:rPr lang="en-US" sz="1600" b="1" dirty="0">
                <a:latin typeface="+mj-lt"/>
              </a:rPr>
              <a:t>2021</a:t>
            </a:r>
            <a:r>
              <a:rPr lang="en-US" sz="1600" dirty="0">
                <a:latin typeface="+mj-lt"/>
              </a:rPr>
              <a:t>: </a:t>
            </a:r>
            <a:r>
              <a:rPr lang="en-US" sz="1600" b="1" dirty="0">
                <a:solidFill>
                  <a:srgbClr val="DC4405"/>
                </a:solidFill>
                <a:latin typeface="+mj-lt"/>
              </a:rPr>
              <a:t>109</a:t>
            </a:r>
            <a:r>
              <a:rPr lang="en-US" sz="1600" dirty="0">
                <a:solidFill>
                  <a:srgbClr val="DC4405"/>
                </a:solidFill>
                <a:latin typeface="+mj-lt"/>
              </a:rPr>
              <a:t> </a:t>
            </a:r>
            <a:r>
              <a:rPr lang="en-US" sz="1600" dirty="0">
                <a:latin typeface="+mj-lt"/>
              </a:rPr>
              <a:t>programs assessed</a:t>
            </a:r>
          </a:p>
          <a:p>
            <a:r>
              <a:rPr lang="en-US" sz="1600" b="1" dirty="0">
                <a:latin typeface="+mj-lt"/>
              </a:rPr>
              <a:t>2023</a:t>
            </a:r>
            <a:r>
              <a:rPr lang="en-US" sz="1600" dirty="0">
                <a:latin typeface="+mj-lt"/>
              </a:rPr>
              <a:t>: </a:t>
            </a:r>
            <a:r>
              <a:rPr lang="en-US" sz="1600" b="1" dirty="0">
                <a:solidFill>
                  <a:srgbClr val="DC4405"/>
                </a:solidFill>
                <a:latin typeface="+mj-lt"/>
              </a:rPr>
              <a:t>120</a:t>
            </a:r>
            <a:r>
              <a:rPr lang="en-US" sz="1600" dirty="0">
                <a:solidFill>
                  <a:srgbClr val="DC4405"/>
                </a:solidFill>
                <a:latin typeface="+mj-lt"/>
              </a:rPr>
              <a:t> </a:t>
            </a:r>
            <a:r>
              <a:rPr lang="en-US" sz="1600" dirty="0">
                <a:latin typeface="+mj-lt"/>
              </a:rPr>
              <a:t>programs assessed </a:t>
            </a:r>
          </a:p>
        </p:txBody>
      </p:sp>
    </p:spTree>
    <p:extLst>
      <p:ext uri="{BB962C8B-B14F-4D97-AF65-F5344CB8AC3E}">
        <p14:creationId xmlns:p14="http://schemas.microsoft.com/office/powerpoint/2010/main" val="408919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4354-C6F2-C14D-9F1D-2535A970A5EE}"/>
              </a:ext>
            </a:extLst>
          </p:cNvPr>
          <p:cNvSpPr>
            <a:spLocks noGrp="1"/>
          </p:cNvSpPr>
          <p:nvPr>
            <p:ph type="title"/>
          </p:nvPr>
        </p:nvSpPr>
        <p:spPr/>
        <p:txBody>
          <a:bodyPr>
            <a:noAutofit/>
          </a:bodyPr>
          <a:lstStyle/>
          <a:p>
            <a:r>
              <a:rPr lang="en-US" sz="3200" dirty="0"/>
              <a:t>Assessment Report Feedback</a:t>
            </a:r>
          </a:p>
        </p:txBody>
      </p:sp>
      <p:sp>
        <p:nvSpPr>
          <p:cNvPr id="8" name="Content Placeholder 2">
            <a:extLst>
              <a:ext uri="{FF2B5EF4-FFF2-40B4-BE49-F238E27FC236}">
                <a16:creationId xmlns:a16="http://schemas.microsoft.com/office/drawing/2014/main" id="{8EAE03A0-CE3F-A1FE-D4CD-2562317EF8AF}"/>
              </a:ext>
            </a:extLst>
          </p:cNvPr>
          <p:cNvSpPr>
            <a:spLocks noGrp="1"/>
          </p:cNvSpPr>
          <p:nvPr>
            <p:ph idx="1"/>
          </p:nvPr>
        </p:nvSpPr>
        <p:spPr>
          <a:xfrm>
            <a:off x="8878309" y="1448758"/>
            <a:ext cx="3003153" cy="4570085"/>
          </a:xfrm>
          <a:ln w="19050">
            <a:solidFill>
              <a:schemeClr val="tx1"/>
            </a:solidFill>
          </a:ln>
        </p:spPr>
        <p:txBody>
          <a:bodyPr>
            <a:normAutofit fontScale="25000" lnSpcReduction="20000"/>
          </a:bodyPr>
          <a:lstStyle/>
          <a:p>
            <a:pPr marL="0" indent="0" algn="ctr">
              <a:lnSpc>
                <a:spcPct val="120000"/>
              </a:lnSpc>
              <a:spcBef>
                <a:spcPts val="0"/>
              </a:spcBef>
              <a:spcAft>
                <a:spcPts val="600"/>
              </a:spcAft>
              <a:buSzPct val="100000"/>
              <a:buNone/>
            </a:pPr>
            <a:r>
              <a:rPr lang="en-US" sz="6400" b="1" dirty="0">
                <a:solidFill>
                  <a:srgbClr val="DC4405"/>
                </a:solidFill>
                <a:latin typeface="+mj-lt"/>
                <a:ea typeface="Gill Sans" charset="0"/>
                <a:cs typeface="Gill Sans" charset="0"/>
              </a:rPr>
              <a:t>Assessment Categories</a:t>
            </a:r>
          </a:p>
          <a:p>
            <a:pPr marL="225425" indent="-225425">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Outcomes are specific and measurable</a:t>
            </a:r>
          </a:p>
          <a:p>
            <a:pPr marL="225425" indent="-225425">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Program outcomes are mapped to curriculum</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Each program outcome has direct assessments with appropriate benchmarks</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Faculty are engaged in assessment activities</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Data is collected systematically</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Data is analyzed to provide basis for continuous improvement</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Assessment activities lead to changes designed to improve student learning. Timeline for implementation is detailed</a:t>
            </a:r>
          </a:p>
          <a:p>
            <a:pPr>
              <a:lnSpc>
                <a:spcPct val="120000"/>
              </a:lnSpc>
              <a:spcBef>
                <a:spcPts val="0"/>
              </a:spcBef>
              <a:spcAft>
                <a:spcPts val="600"/>
              </a:spcAft>
              <a:buSzPct val="100000"/>
              <a:buFont typeface="+mj-lt"/>
              <a:buAutoNum type="alphaUcPeriod"/>
            </a:pPr>
            <a:r>
              <a:rPr lang="en-US" sz="5200" dirty="0">
                <a:latin typeface="Gill Sans" charset="0"/>
                <a:ea typeface="Gill Sans" charset="0"/>
                <a:cs typeface="Gill Sans" charset="0"/>
              </a:rPr>
              <a:t>Assessment processes are improved and reflected upon</a:t>
            </a:r>
          </a:p>
        </p:txBody>
      </p:sp>
      <p:graphicFrame>
        <p:nvGraphicFramePr>
          <p:cNvPr id="6" name="Chart 5">
            <a:extLst>
              <a:ext uri="{FF2B5EF4-FFF2-40B4-BE49-F238E27FC236}">
                <a16:creationId xmlns:a16="http://schemas.microsoft.com/office/drawing/2014/main" id="{C3F6FD9E-E183-E155-F944-C7822BF10687}"/>
              </a:ext>
            </a:extLst>
          </p:cNvPr>
          <p:cNvGraphicFramePr/>
          <p:nvPr>
            <p:extLst>
              <p:ext uri="{D42A27DB-BD31-4B8C-83A1-F6EECF244321}">
                <p14:modId xmlns:p14="http://schemas.microsoft.com/office/powerpoint/2010/main" val="3866315280"/>
              </p:ext>
            </p:extLst>
          </p:nvPr>
        </p:nvGraphicFramePr>
        <p:xfrm>
          <a:off x="897932" y="1448758"/>
          <a:ext cx="7781896" cy="500462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descr="&quot;&quot;">
            <a:extLst>
              <a:ext uri="{FF2B5EF4-FFF2-40B4-BE49-F238E27FC236}">
                <a16:creationId xmlns:a16="http://schemas.microsoft.com/office/drawing/2014/main" id="{5EDDD7AF-8DA6-50E2-B908-18B56A3C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71" y="649431"/>
            <a:ext cx="504122" cy="504122"/>
          </a:xfrm>
          <a:prstGeom prst="rect">
            <a:avLst/>
          </a:prstGeom>
        </p:spPr>
      </p:pic>
    </p:spTree>
    <p:extLst>
      <p:ext uri="{BB962C8B-B14F-4D97-AF65-F5344CB8AC3E}">
        <p14:creationId xmlns:p14="http://schemas.microsoft.com/office/powerpoint/2010/main" val="203180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4354-C6F2-C14D-9F1D-2535A970A5EE}"/>
              </a:ext>
            </a:extLst>
          </p:cNvPr>
          <p:cNvSpPr>
            <a:spLocks noGrp="1"/>
          </p:cNvSpPr>
          <p:nvPr>
            <p:ph type="title"/>
          </p:nvPr>
        </p:nvSpPr>
        <p:spPr/>
        <p:txBody>
          <a:bodyPr>
            <a:noAutofit/>
          </a:bodyPr>
          <a:lstStyle/>
          <a:p>
            <a:r>
              <a:rPr lang="en-US" sz="3200" dirty="0"/>
              <a:t>Assessment Report Feedback</a:t>
            </a:r>
          </a:p>
        </p:txBody>
      </p:sp>
      <p:graphicFrame>
        <p:nvGraphicFramePr>
          <p:cNvPr id="6" name="Chart 5">
            <a:extLst>
              <a:ext uri="{FF2B5EF4-FFF2-40B4-BE49-F238E27FC236}">
                <a16:creationId xmlns:a16="http://schemas.microsoft.com/office/drawing/2014/main" id="{C3F6FD9E-E183-E155-F944-C7822BF10687}"/>
              </a:ext>
            </a:extLst>
          </p:cNvPr>
          <p:cNvGraphicFramePr/>
          <p:nvPr>
            <p:extLst>
              <p:ext uri="{D42A27DB-BD31-4B8C-83A1-F6EECF244321}">
                <p14:modId xmlns:p14="http://schemas.microsoft.com/office/powerpoint/2010/main" val="2862886883"/>
              </p:ext>
            </p:extLst>
          </p:nvPr>
        </p:nvGraphicFramePr>
        <p:xfrm>
          <a:off x="1267599" y="1708563"/>
          <a:ext cx="7266562" cy="462063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descr="&quot;&quot;">
            <a:extLst>
              <a:ext uri="{FF2B5EF4-FFF2-40B4-BE49-F238E27FC236}">
                <a16:creationId xmlns:a16="http://schemas.microsoft.com/office/drawing/2014/main" id="{5EDDD7AF-8DA6-50E2-B908-18B56A3C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71" y="649431"/>
            <a:ext cx="504122" cy="504122"/>
          </a:xfrm>
          <a:prstGeom prst="rect">
            <a:avLst/>
          </a:prstGeom>
        </p:spPr>
      </p:pic>
      <p:sp>
        <p:nvSpPr>
          <p:cNvPr id="10" name="TextBox 9">
            <a:extLst>
              <a:ext uri="{FF2B5EF4-FFF2-40B4-BE49-F238E27FC236}">
                <a16:creationId xmlns:a16="http://schemas.microsoft.com/office/drawing/2014/main" id="{2D7A49CB-E8F5-C055-A177-33CDE4349215}"/>
              </a:ext>
            </a:extLst>
          </p:cNvPr>
          <p:cNvSpPr txBox="1"/>
          <p:nvPr/>
        </p:nvSpPr>
        <p:spPr>
          <a:xfrm>
            <a:off x="8455742" y="1578738"/>
            <a:ext cx="3296390" cy="584775"/>
          </a:xfrm>
          <a:prstGeom prst="rect">
            <a:avLst/>
          </a:prstGeom>
          <a:noFill/>
          <a:ln w="19050">
            <a:solidFill>
              <a:schemeClr val="tx1"/>
            </a:solidFill>
          </a:ln>
        </p:spPr>
        <p:txBody>
          <a:bodyPr wrap="square" rtlCol="0">
            <a:spAutoFit/>
          </a:bodyPr>
          <a:lstStyle/>
          <a:p>
            <a:r>
              <a:rPr lang="en-US" sz="1600" b="1" dirty="0">
                <a:latin typeface="+mj-lt"/>
              </a:rPr>
              <a:t>2021</a:t>
            </a:r>
            <a:r>
              <a:rPr lang="en-US" sz="1600" dirty="0">
                <a:latin typeface="+mj-lt"/>
              </a:rPr>
              <a:t>: </a:t>
            </a:r>
            <a:r>
              <a:rPr lang="en-US" sz="1600" b="1" dirty="0">
                <a:solidFill>
                  <a:srgbClr val="DC4405"/>
                </a:solidFill>
                <a:latin typeface="+mj-lt"/>
              </a:rPr>
              <a:t>65</a:t>
            </a:r>
            <a:r>
              <a:rPr lang="en-US" sz="1600" dirty="0">
                <a:solidFill>
                  <a:srgbClr val="DC4405"/>
                </a:solidFill>
                <a:latin typeface="+mj-lt"/>
              </a:rPr>
              <a:t> </a:t>
            </a:r>
            <a:r>
              <a:rPr lang="en-US" sz="1600" dirty="0">
                <a:latin typeface="+mj-lt"/>
              </a:rPr>
              <a:t>programs assessed</a:t>
            </a:r>
          </a:p>
          <a:p>
            <a:r>
              <a:rPr lang="en-US" sz="1600" b="1" dirty="0">
                <a:latin typeface="+mj-lt"/>
              </a:rPr>
              <a:t>2023</a:t>
            </a:r>
            <a:r>
              <a:rPr lang="en-US" sz="1600" dirty="0">
                <a:latin typeface="+mj-lt"/>
              </a:rPr>
              <a:t>: </a:t>
            </a:r>
            <a:r>
              <a:rPr lang="en-US" sz="1600" b="1" dirty="0">
                <a:solidFill>
                  <a:srgbClr val="DC4405"/>
                </a:solidFill>
                <a:latin typeface="+mj-lt"/>
              </a:rPr>
              <a:t>69</a:t>
            </a:r>
            <a:r>
              <a:rPr lang="en-US" sz="1600" dirty="0">
                <a:solidFill>
                  <a:srgbClr val="DC4405"/>
                </a:solidFill>
                <a:latin typeface="+mj-lt"/>
              </a:rPr>
              <a:t> </a:t>
            </a:r>
            <a:r>
              <a:rPr lang="en-US" sz="1600" dirty="0">
                <a:latin typeface="+mj-lt"/>
              </a:rPr>
              <a:t>programs assessed </a:t>
            </a:r>
          </a:p>
        </p:txBody>
      </p:sp>
    </p:spTree>
    <p:extLst>
      <p:ext uri="{BB962C8B-B14F-4D97-AF65-F5344CB8AC3E}">
        <p14:creationId xmlns:p14="http://schemas.microsoft.com/office/powerpoint/2010/main" val="1678307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TotalTime>
  <Words>2073</Words>
  <Application>Microsoft Office PowerPoint</Application>
  <PresentationFormat>Widescreen</PresentationFormat>
  <Paragraphs>130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UNDERGRADUATE ASSESSMENT UPDATE</vt:lpstr>
      <vt:lpstr>PowerPoint Presentation</vt:lpstr>
      <vt:lpstr>Undergraduate Assessment Process</vt:lpstr>
      <vt:lpstr>Assessment Report Process</vt:lpstr>
      <vt:lpstr>Assessment Rubric</vt:lpstr>
      <vt:lpstr>Assessment Rubric</vt:lpstr>
      <vt:lpstr>Assessment Report Feedback</vt:lpstr>
      <vt:lpstr>Assessment Report Feedback</vt:lpstr>
      <vt:lpstr>Assessment Report Feedback</vt:lpstr>
      <vt:lpstr>Exemplary Samples</vt:lpstr>
      <vt:lpstr>Faculty Engagement</vt:lpstr>
      <vt:lpstr>Analysis and Reflection</vt:lpstr>
      <vt:lpstr>Analysis</vt:lpstr>
      <vt:lpstr>Assessment leads to changes for student success</vt:lpstr>
      <vt:lpstr>Assessment leads to process changes</vt:lpstr>
      <vt:lpstr>Closing the Loop</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Henry, Heath P</cp:lastModifiedBy>
  <cp:revision>124</cp:revision>
  <dcterms:created xsi:type="dcterms:W3CDTF">2017-12-19T21:24:25Z</dcterms:created>
  <dcterms:modified xsi:type="dcterms:W3CDTF">2024-03-06T15:36:12Z</dcterms:modified>
</cp:coreProperties>
</file>